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2"/>
  </p:notesMasterIdLst>
  <p:sldIdLst>
    <p:sldId id="279" r:id="rId2"/>
    <p:sldId id="280" r:id="rId3"/>
    <p:sldId id="259" r:id="rId4"/>
    <p:sldId id="281" r:id="rId5"/>
    <p:sldId id="283" r:id="rId6"/>
    <p:sldId id="282" r:id="rId7"/>
    <p:sldId id="285" r:id="rId8"/>
    <p:sldId id="286" r:id="rId9"/>
    <p:sldId id="284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58" r:id="rId26"/>
    <p:sldId id="302" r:id="rId27"/>
    <p:sldId id="303" r:id="rId28"/>
    <p:sldId id="304" r:id="rId29"/>
    <p:sldId id="305" r:id="rId30"/>
    <p:sldId id="306" r:id="rId31"/>
    <p:sldId id="307" r:id="rId32"/>
    <p:sldId id="309" r:id="rId33"/>
    <p:sldId id="308" r:id="rId34"/>
    <p:sldId id="311" r:id="rId35"/>
    <p:sldId id="312" r:id="rId36"/>
    <p:sldId id="313" r:id="rId37"/>
    <p:sldId id="264" r:id="rId38"/>
    <p:sldId id="274" r:id="rId39"/>
    <p:sldId id="314" r:id="rId40"/>
    <p:sldId id="271" r:id="rId41"/>
  </p:sldIdLst>
  <p:sldSz cx="12192000" cy="6858000"/>
  <p:notesSz cx="6858000" cy="9144000"/>
  <p:embeddedFontLst>
    <p:embeddedFont>
      <p:font typeface="Abril Fatface" panose="020F0502020204030204" pitchFamily="2" charset="0"/>
      <p:regular r:id="rId43"/>
    </p:embeddedFont>
    <p:embeddedFont>
      <p:font typeface="Aldrich" panose="020B0604020202020204" charset="0"/>
      <p:regular r:id="rId44"/>
    </p:embeddedFont>
    <p:embeddedFont>
      <p:font typeface="Bitter" panose="020B0604020202020204" charset="0"/>
      <p:regular r:id="rId45"/>
      <p:bold r:id="rId46"/>
      <p:italic r:id="rId47"/>
      <p:boldItalic r:id="rId48"/>
    </p:embeddedFont>
    <p:embeddedFont>
      <p:font typeface="Bitter SemiBold" panose="020B060402020202020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ExtraBold" panose="00000900000000000000" pitchFamily="2" charset="0"/>
      <p:bold r:id="rId57"/>
      <p:boldItalic r:id="rId58"/>
    </p:embeddedFont>
    <p:embeddedFont>
      <p:font typeface="Ubuntu" panose="020B0504030602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2FB5ED-A712-426B-9386-90300CFB1338}">
  <a:tblStyle styleId="{FF2FB5ED-A712-426B-9386-90300CFB1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5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695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7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644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72b07ab99_3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72b07ab99_3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72b07ab99_3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172b07ab99_3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79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6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4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8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92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34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44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5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4"/>
          <p:cNvGrpSpPr/>
          <p:nvPr/>
        </p:nvGrpSpPr>
        <p:grpSpPr>
          <a:xfrm>
            <a:off x="926255" y="530926"/>
            <a:ext cx="10339491" cy="5796147"/>
            <a:chOff x="926250" y="474400"/>
            <a:chExt cx="10339491" cy="5796147"/>
          </a:xfrm>
        </p:grpSpPr>
        <p:sp>
          <p:nvSpPr>
            <p:cNvPr id="52" name="Google Shape;52;p4"/>
            <p:cNvSpPr/>
            <p:nvPr/>
          </p:nvSpPr>
          <p:spPr>
            <a:xfrm>
              <a:off x="1088241" y="626800"/>
              <a:ext cx="10177500" cy="1067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26250" y="474400"/>
              <a:ext cx="10177500" cy="10671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>
              <a:off x="10908792" y="530352"/>
              <a:ext cx="137118" cy="140220"/>
              <a:chOff x="7909625" y="886625"/>
              <a:chExt cx="94525" cy="96650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7909625" y="886625"/>
                <a:ext cx="945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866" extrusionOk="0">
                    <a:moveTo>
                      <a:pt x="0" y="0"/>
                    </a:moveTo>
                    <a:lnTo>
                      <a:pt x="807" y="0"/>
                    </a:lnTo>
                    <a:lnTo>
                      <a:pt x="3781" y="3866"/>
                    </a:lnTo>
                    <a:lnTo>
                      <a:pt x="2889" y="38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6" name="Google Shape;56;p4"/>
              <p:cNvSpPr/>
              <p:nvPr/>
            </p:nvSpPr>
            <p:spPr>
              <a:xfrm flipH="1">
                <a:off x="7909625" y="886625"/>
                <a:ext cx="945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866" extrusionOk="0">
                    <a:moveTo>
                      <a:pt x="0" y="0"/>
                    </a:moveTo>
                    <a:lnTo>
                      <a:pt x="807" y="0"/>
                    </a:lnTo>
                    <a:lnTo>
                      <a:pt x="3781" y="3866"/>
                    </a:lnTo>
                    <a:lnTo>
                      <a:pt x="2889" y="38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  <p:sp>
          <p:nvSpPr>
            <p:cNvPr id="57" name="Google Shape;57;p4"/>
            <p:cNvSpPr/>
            <p:nvPr/>
          </p:nvSpPr>
          <p:spPr>
            <a:xfrm>
              <a:off x="926250" y="1907650"/>
              <a:ext cx="10177500" cy="419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088238" y="2078047"/>
              <a:ext cx="10177500" cy="41925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1239400" y="675675"/>
            <a:ext cx="9682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1239400" y="3076634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2"/>
          </p:nvPr>
        </p:nvSpPr>
        <p:spPr>
          <a:xfrm>
            <a:off x="4700226" y="3076634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3"/>
          </p:nvPr>
        </p:nvSpPr>
        <p:spPr>
          <a:xfrm>
            <a:off x="1239400" y="4757057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4"/>
          </p:nvPr>
        </p:nvSpPr>
        <p:spPr>
          <a:xfrm>
            <a:off x="4700226" y="4757057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 idx="5"/>
          </p:nvPr>
        </p:nvSpPr>
        <p:spPr>
          <a:xfrm>
            <a:off x="1239400" y="2503800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 idx="6"/>
          </p:nvPr>
        </p:nvSpPr>
        <p:spPr>
          <a:xfrm>
            <a:off x="4700226" y="2503800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title" idx="7"/>
          </p:nvPr>
        </p:nvSpPr>
        <p:spPr>
          <a:xfrm>
            <a:off x="1239400" y="4184223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 idx="8"/>
          </p:nvPr>
        </p:nvSpPr>
        <p:spPr>
          <a:xfrm>
            <a:off x="4700226" y="4184223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9"/>
          </p:nvPr>
        </p:nvSpPr>
        <p:spPr>
          <a:xfrm>
            <a:off x="8161053" y="3076634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3"/>
          </p:nvPr>
        </p:nvSpPr>
        <p:spPr>
          <a:xfrm>
            <a:off x="8161053" y="4757057"/>
            <a:ext cx="2880900" cy="108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title" idx="14"/>
          </p:nvPr>
        </p:nvSpPr>
        <p:spPr>
          <a:xfrm>
            <a:off x="8161053" y="2503800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 idx="15"/>
          </p:nvPr>
        </p:nvSpPr>
        <p:spPr>
          <a:xfrm>
            <a:off x="8161053" y="4184223"/>
            <a:ext cx="2880900" cy="57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34100" y="290775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11106700" y="5773113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>
            <a:off x="1088241" y="626800"/>
            <a:ext cx="10177500" cy="10671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26250" y="474400"/>
            <a:ext cx="10177500" cy="1067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6"/>
          <p:cNvGrpSpPr/>
          <p:nvPr/>
        </p:nvGrpSpPr>
        <p:grpSpPr>
          <a:xfrm>
            <a:off x="10908792" y="530352"/>
            <a:ext cx="137118" cy="140220"/>
            <a:chOff x="7909625" y="886625"/>
            <a:chExt cx="94525" cy="96650"/>
          </a:xfrm>
        </p:grpSpPr>
        <p:sp>
          <p:nvSpPr>
            <p:cNvPr id="100" name="Google Shape;100;p6"/>
            <p:cNvSpPr/>
            <p:nvPr/>
          </p:nvSpPr>
          <p:spPr>
            <a:xfrm>
              <a:off x="7909625" y="886625"/>
              <a:ext cx="94525" cy="96650"/>
            </a:xfrm>
            <a:custGeom>
              <a:avLst/>
              <a:gdLst/>
              <a:ahLst/>
              <a:cxnLst/>
              <a:rect l="l" t="t" r="r" b="b"/>
              <a:pathLst>
                <a:path w="3781" h="3866" extrusionOk="0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01" name="Google Shape;101;p6"/>
            <p:cNvSpPr/>
            <p:nvPr/>
          </p:nvSpPr>
          <p:spPr>
            <a:xfrm flipH="1">
              <a:off x="7909625" y="886625"/>
              <a:ext cx="94525" cy="96650"/>
            </a:xfrm>
            <a:custGeom>
              <a:avLst/>
              <a:gdLst/>
              <a:ahLst/>
              <a:cxnLst/>
              <a:rect l="l" t="t" r="r" b="b"/>
              <a:pathLst>
                <a:path w="3781" h="3866" extrusionOk="0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985675" y="654800"/>
            <a:ext cx="10031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6549727" y="2191103"/>
            <a:ext cx="4716000" cy="4192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6381168" y="1980500"/>
            <a:ext cx="4716000" cy="41925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6381168" y="1980500"/>
            <a:ext cx="4716000" cy="563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6549725" y="2156150"/>
            <a:ext cx="822000" cy="212400"/>
            <a:chOff x="1367875" y="1812100"/>
            <a:chExt cx="822000" cy="212400"/>
          </a:xfrm>
        </p:grpSpPr>
        <p:sp>
          <p:nvSpPr>
            <p:cNvPr id="107" name="Google Shape;107;p6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6"/>
          <p:cNvSpPr/>
          <p:nvPr/>
        </p:nvSpPr>
        <p:spPr>
          <a:xfrm>
            <a:off x="926250" y="1980500"/>
            <a:ext cx="4716000" cy="4403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926258" y="1980500"/>
            <a:ext cx="4716000" cy="563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>
            <a:off x="1061875" y="2156150"/>
            <a:ext cx="822000" cy="212400"/>
            <a:chOff x="1367875" y="1812100"/>
            <a:chExt cx="822000" cy="212400"/>
          </a:xfrm>
        </p:grpSpPr>
        <p:sp>
          <p:nvSpPr>
            <p:cNvPr id="113" name="Google Shape;113;p6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6"/>
          <p:cNvSpPr/>
          <p:nvPr/>
        </p:nvSpPr>
        <p:spPr>
          <a:xfrm>
            <a:off x="1146900" y="2777325"/>
            <a:ext cx="4265100" cy="3395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1268400" y="2830800"/>
            <a:ext cx="4022100" cy="329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2"/>
          </p:nvPr>
        </p:nvSpPr>
        <p:spPr>
          <a:xfrm>
            <a:off x="6727515" y="2830800"/>
            <a:ext cx="4023300" cy="329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19" name="Google Shape;119;p6"/>
          <p:cNvGrpSpPr/>
          <p:nvPr/>
        </p:nvGrpSpPr>
        <p:grpSpPr>
          <a:xfrm rot="758291">
            <a:off x="11444146" y="979011"/>
            <a:ext cx="577817" cy="1025430"/>
            <a:chOff x="441575" y="368400"/>
            <a:chExt cx="577800" cy="1025400"/>
          </a:xfrm>
        </p:grpSpPr>
        <p:sp>
          <p:nvSpPr>
            <p:cNvPr id="120" name="Google Shape;120;p6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6"/>
          <p:cNvSpPr/>
          <p:nvPr/>
        </p:nvSpPr>
        <p:spPr>
          <a:xfrm>
            <a:off x="140675" y="5855775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6"/>
          <p:cNvGrpSpPr/>
          <p:nvPr/>
        </p:nvGrpSpPr>
        <p:grpSpPr>
          <a:xfrm>
            <a:off x="64463" y="84138"/>
            <a:ext cx="701400" cy="586427"/>
            <a:chOff x="10601688" y="5193301"/>
            <a:chExt cx="701400" cy="586427"/>
          </a:xfrm>
        </p:grpSpPr>
        <p:sp>
          <p:nvSpPr>
            <p:cNvPr id="124" name="Google Shape;124;p6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>
            <a:off x="1384650" y="732100"/>
            <a:ext cx="9575100" cy="1067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1232250" y="579700"/>
            <a:ext cx="9575100" cy="1067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>
            <a:off x="10575901" y="657869"/>
            <a:ext cx="137118" cy="140220"/>
            <a:chOff x="7909625" y="886625"/>
            <a:chExt cx="94525" cy="96650"/>
          </a:xfrm>
        </p:grpSpPr>
        <p:sp>
          <p:nvSpPr>
            <p:cNvPr id="131" name="Google Shape;131;p7"/>
            <p:cNvSpPr/>
            <p:nvPr/>
          </p:nvSpPr>
          <p:spPr>
            <a:xfrm>
              <a:off x="7909625" y="886625"/>
              <a:ext cx="94525" cy="96650"/>
            </a:xfrm>
            <a:custGeom>
              <a:avLst/>
              <a:gdLst/>
              <a:ahLst/>
              <a:cxnLst/>
              <a:rect l="l" t="t" r="r" b="b"/>
              <a:pathLst>
                <a:path w="3781" h="3866" extrusionOk="0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32" name="Google Shape;132;p7"/>
            <p:cNvSpPr/>
            <p:nvPr/>
          </p:nvSpPr>
          <p:spPr>
            <a:xfrm flipH="1">
              <a:off x="7909625" y="886625"/>
              <a:ext cx="94525" cy="96650"/>
            </a:xfrm>
            <a:custGeom>
              <a:avLst/>
              <a:gdLst/>
              <a:ahLst/>
              <a:cxnLst/>
              <a:rect l="l" t="t" r="r" b="b"/>
              <a:pathLst>
                <a:path w="3781" h="3866" extrusionOk="0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33" name="Google Shape;133;p7"/>
          <p:cNvSpPr/>
          <p:nvPr/>
        </p:nvSpPr>
        <p:spPr>
          <a:xfrm>
            <a:off x="1232250" y="1915403"/>
            <a:ext cx="9575100" cy="4192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1384650" y="2085800"/>
            <a:ext cx="9575100" cy="41925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1232250" y="734075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1650625" y="2793500"/>
            <a:ext cx="9062400" cy="321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1384650" y="2085800"/>
            <a:ext cx="9575100" cy="563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7"/>
          <p:cNvGrpSpPr/>
          <p:nvPr/>
        </p:nvGrpSpPr>
        <p:grpSpPr>
          <a:xfrm>
            <a:off x="9978475" y="2261450"/>
            <a:ext cx="822000" cy="212400"/>
            <a:chOff x="1367875" y="1812100"/>
            <a:chExt cx="822000" cy="212400"/>
          </a:xfrm>
        </p:grpSpPr>
        <p:sp>
          <p:nvSpPr>
            <p:cNvPr id="139" name="Google Shape;139;p7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7"/>
          <p:cNvSpPr/>
          <p:nvPr/>
        </p:nvSpPr>
        <p:spPr>
          <a:xfrm>
            <a:off x="203600" y="282825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7"/>
          <p:cNvGrpSpPr/>
          <p:nvPr/>
        </p:nvGrpSpPr>
        <p:grpSpPr>
          <a:xfrm>
            <a:off x="340738" y="5521463"/>
            <a:ext cx="701400" cy="586427"/>
            <a:chOff x="10601688" y="5193301"/>
            <a:chExt cx="701400" cy="586427"/>
          </a:xfrm>
        </p:grpSpPr>
        <p:sp>
          <p:nvSpPr>
            <p:cNvPr id="144" name="Google Shape;144;p7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7"/>
          <p:cNvGrpSpPr/>
          <p:nvPr/>
        </p:nvGrpSpPr>
        <p:grpSpPr>
          <a:xfrm rot="2536583">
            <a:off x="11344456" y="3002218"/>
            <a:ext cx="577793" cy="1025388"/>
            <a:chOff x="441575" y="368400"/>
            <a:chExt cx="577800" cy="1025400"/>
          </a:xfrm>
        </p:grpSpPr>
        <p:sp>
          <p:nvSpPr>
            <p:cNvPr id="148" name="Google Shape;148;p7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1289381" y="980852"/>
            <a:ext cx="9613238" cy="4439098"/>
            <a:chOff x="1451593" y="980852"/>
            <a:chExt cx="9613238" cy="4439098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1648431" y="980852"/>
              <a:ext cx="9416400" cy="41925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>
              <a:off x="1451593" y="1227450"/>
              <a:ext cx="9416400" cy="41925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1451593" y="1227450"/>
              <a:ext cx="9416400" cy="5637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3"/>
            <p:cNvGrpSpPr/>
            <p:nvPr/>
          </p:nvGrpSpPr>
          <p:grpSpPr>
            <a:xfrm flipH="1">
              <a:off x="9877450" y="1403100"/>
              <a:ext cx="822000" cy="212400"/>
              <a:chOff x="1367875" y="1812100"/>
              <a:chExt cx="822000" cy="212400"/>
            </a:xfrm>
          </p:grpSpPr>
          <p:sp>
            <p:nvSpPr>
              <p:cNvPr id="238" name="Google Shape;238;p13"/>
              <p:cNvSpPr/>
              <p:nvPr/>
            </p:nvSpPr>
            <p:spPr>
              <a:xfrm>
                <a:off x="1367875" y="1812100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1672675" y="1812100"/>
                <a:ext cx="212400" cy="2124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1977475" y="1812100"/>
                <a:ext cx="212400" cy="21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3279525" y="1936175"/>
            <a:ext cx="7469400" cy="855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body" idx="1"/>
          </p:nvPr>
        </p:nvSpPr>
        <p:spPr>
          <a:xfrm>
            <a:off x="4009425" y="2936500"/>
            <a:ext cx="6739500" cy="22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/>
          <p:nvPr/>
        </p:nvSpPr>
        <p:spPr>
          <a:xfrm rot="10800000" flipH="1">
            <a:off x="187813" y="5898740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13"/>
          <p:cNvGrpSpPr/>
          <p:nvPr/>
        </p:nvGrpSpPr>
        <p:grpSpPr>
          <a:xfrm rot="8263417" flipH="1">
            <a:off x="610095" y="279309"/>
            <a:ext cx="577793" cy="1025388"/>
            <a:chOff x="441575" y="368400"/>
            <a:chExt cx="577800" cy="1025400"/>
          </a:xfrm>
        </p:grpSpPr>
        <p:sp>
          <p:nvSpPr>
            <p:cNvPr id="245" name="Google Shape;245;p13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/>
          <p:nvPr/>
        </p:nvSpPr>
        <p:spPr>
          <a:xfrm rot="10800000" flipH="1">
            <a:off x="10960413" y="416403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 flipH="1">
            <a:off x="11156500" y="6135975"/>
            <a:ext cx="701400" cy="586427"/>
            <a:chOff x="10601688" y="5193301"/>
            <a:chExt cx="701400" cy="586427"/>
          </a:xfrm>
        </p:grpSpPr>
        <p:sp>
          <p:nvSpPr>
            <p:cNvPr id="249" name="Google Shape;249;p13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/>
          <p:nvPr/>
        </p:nvSpPr>
        <p:spPr>
          <a:xfrm flipH="1">
            <a:off x="394279" y="298225"/>
            <a:ext cx="11232300" cy="60930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flipH="1">
            <a:off x="565421" y="464023"/>
            <a:ext cx="11232300" cy="60930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flipH="1">
            <a:off x="565407" y="464023"/>
            <a:ext cx="11232300" cy="6402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7"/>
          <p:cNvGrpSpPr/>
          <p:nvPr/>
        </p:nvGrpSpPr>
        <p:grpSpPr>
          <a:xfrm flipH="1">
            <a:off x="702388" y="677925"/>
            <a:ext cx="822000" cy="212400"/>
            <a:chOff x="1367875" y="1812100"/>
            <a:chExt cx="822000" cy="212400"/>
          </a:xfrm>
        </p:grpSpPr>
        <p:sp>
          <p:nvSpPr>
            <p:cNvPr id="334" name="Google Shape;334;p17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603750" y="483350"/>
            <a:ext cx="11161800" cy="64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11178750" y="545925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7"/>
          <p:cNvGrpSpPr/>
          <p:nvPr/>
        </p:nvGrpSpPr>
        <p:grpSpPr>
          <a:xfrm rot="-2536583" flipH="1">
            <a:off x="11344450" y="5686993"/>
            <a:ext cx="577793" cy="1025388"/>
            <a:chOff x="441575" y="368400"/>
            <a:chExt cx="577800" cy="1025400"/>
          </a:xfrm>
        </p:grpSpPr>
        <p:sp>
          <p:nvSpPr>
            <p:cNvPr id="340" name="Google Shape;340;p17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6;p1"/>
          <p:cNvGraphicFramePr/>
          <p:nvPr/>
        </p:nvGraphicFramePr>
        <p:xfrm>
          <a:off x="0" y="-62"/>
          <a:ext cx="12192200" cy="6858125"/>
        </p:xfrm>
        <a:graphic>
          <a:graphicData uri="http://schemas.openxmlformats.org/drawingml/2006/table">
            <a:tbl>
              <a:tblPr>
                <a:noFill/>
                <a:tableStyleId>{FF2FB5ED-A712-426B-9386-90300CFB1338}</a:tableStyleId>
              </a:tblPr>
              <a:tblGrid>
                <a:gridCol w="57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sz="4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■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■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Ubuntu"/>
              <a:buChar char="■"/>
              <a:defRPr sz="19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9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6gwURPOxGY" TargetMode="External"/><Relationship Id="rId3" Type="http://schemas.openxmlformats.org/officeDocument/2006/relationships/hyperlink" Target="https://hacoled.com/led-7-doan-la-gi/" TargetMode="External"/><Relationship Id="rId7" Type="http://schemas.openxmlformats.org/officeDocument/2006/relationships/hyperlink" Target="https://www.youtube.com/watch?v=A4X_puCst4k&amp;t=827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rive.google.com/file/d/1570YwGT7Rt7xnVgs6V6nglDo2fNDHdOm/view" TargetMode="External"/><Relationship Id="rId5" Type="http://schemas.openxmlformats.org/officeDocument/2006/relationships/hyperlink" Target="https://www.youtube.com/watch?v=UFQ0R97q_Jc" TargetMode="External"/><Relationship Id="rId4" Type="http://schemas.openxmlformats.org/officeDocument/2006/relationships/hyperlink" Target="https://rmkcet.ac.in/eee/Notes/Micro_Processor_Based_System_Design_EE6502/UNIT%20III%20Introduction%20to%20Microcontroller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21522559@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996AA4-38D9-8185-B206-2BCC8CD7EA77}"/>
              </a:ext>
            </a:extLst>
          </p:cNvPr>
          <p:cNvSpPr/>
          <p:nvPr/>
        </p:nvSpPr>
        <p:spPr>
          <a:xfrm>
            <a:off x="1752599" y="7289800"/>
            <a:ext cx="8957733" cy="32935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E1F2A-EF56-ABDD-56AB-05CEFBCFD282}"/>
              </a:ext>
            </a:extLst>
          </p:cNvPr>
          <p:cNvSpPr/>
          <p:nvPr/>
        </p:nvSpPr>
        <p:spPr>
          <a:xfrm>
            <a:off x="1617133" y="7128934"/>
            <a:ext cx="8957733" cy="32935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58;p19">
            <a:extLst>
              <a:ext uri="{FF2B5EF4-FFF2-40B4-BE49-F238E27FC236}">
                <a16:creationId xmlns:a16="http://schemas.microsoft.com/office/drawing/2014/main" id="{31AA815E-92F1-43C7-5398-2194350D6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549" y="6968068"/>
            <a:ext cx="9916900" cy="28109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BÁO CÁO ĐỒ ÁN</a:t>
            </a:r>
            <a:endParaRPr sz="5400" dirty="0"/>
          </a:p>
        </p:txBody>
      </p:sp>
      <p:sp>
        <p:nvSpPr>
          <p:cNvPr id="8" name="Google Shape;357;p19">
            <a:extLst>
              <a:ext uri="{FF2B5EF4-FFF2-40B4-BE49-F238E27FC236}">
                <a16:creationId xmlns:a16="http://schemas.microsoft.com/office/drawing/2014/main" id="{5CCB159D-F1FB-D06F-2556-F7B53BA7B6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7549" y="8762999"/>
            <a:ext cx="9727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ELECTRONIC CLOCK PROJECT</a:t>
            </a:r>
            <a:endParaRPr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1E9CD21-E4AF-965F-2C19-D745134B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3"/>
          <a:stretch/>
        </p:blipFill>
        <p:spPr>
          <a:xfrm>
            <a:off x="5569843" y="9510365"/>
            <a:ext cx="862912" cy="722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27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FF4CFF-BD70-DCD4-D6F2-ED51ED08892D}"/>
              </a:ext>
            </a:extLst>
          </p:cNvPr>
          <p:cNvCxnSpPr>
            <a:cxnSpLocks/>
          </p:cNvCxnSpPr>
          <p:nvPr/>
        </p:nvCxnSpPr>
        <p:spPr>
          <a:xfrm>
            <a:off x="-6979920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1A989E-4459-7766-579D-1F9EA05C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4" y="2926080"/>
            <a:ext cx="2326337" cy="23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BD509E-B354-BCE5-C255-ADF499EACD12}"/>
              </a:ext>
            </a:extLst>
          </p:cNvPr>
          <p:cNvCxnSpPr>
            <a:cxnSpLocks/>
          </p:cNvCxnSpPr>
          <p:nvPr/>
        </p:nvCxnSpPr>
        <p:spPr>
          <a:xfrm>
            <a:off x="-14517858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1A989E-4459-7766-579D-1F9EA05C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4" y="2926080"/>
            <a:ext cx="2326337" cy="2326337"/>
          </a:xfrm>
          <a:prstGeom prst="rect">
            <a:avLst/>
          </a:prstGeom>
        </p:spPr>
      </p:pic>
      <p:pic>
        <p:nvPicPr>
          <p:cNvPr id="8" name="Picture 7" descr="A picture containing lighter, connector, cable, adapter&#10;&#10;Description automatically generated">
            <a:extLst>
              <a:ext uri="{FF2B5EF4-FFF2-40B4-BE49-F238E27FC236}">
                <a16:creationId xmlns:a16="http://schemas.microsoft.com/office/drawing/2014/main" id="{D177EC5C-6257-F2DB-6F74-A25ABC05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3954" y="2541624"/>
            <a:ext cx="3095248" cy="3095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ED70A-9498-6244-6F9B-4CD4E013116A}"/>
              </a:ext>
            </a:extLst>
          </p:cNvPr>
          <p:cNvSpPr txBox="1"/>
          <p:nvPr/>
        </p:nvSpPr>
        <p:spPr>
          <a:xfrm>
            <a:off x="4723130" y="5421759"/>
            <a:ext cx="493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KIT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phát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triển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8051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BD509E-B354-BCE5-C255-ADF499EACD12}"/>
              </a:ext>
            </a:extLst>
          </p:cNvPr>
          <p:cNvCxnSpPr>
            <a:cxnSpLocks/>
          </p:cNvCxnSpPr>
          <p:nvPr/>
        </p:nvCxnSpPr>
        <p:spPr>
          <a:xfrm>
            <a:off x="-6325528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1A989E-4459-7766-579D-1F9EA05C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74" y="2926080"/>
            <a:ext cx="2326337" cy="2326337"/>
          </a:xfrm>
          <a:prstGeom prst="rect">
            <a:avLst/>
          </a:prstGeom>
        </p:spPr>
      </p:pic>
      <p:pic>
        <p:nvPicPr>
          <p:cNvPr id="8" name="Picture 7" descr="A picture containing lighter, connector, cable, adapter&#10;&#10;Description automatically generated">
            <a:extLst>
              <a:ext uri="{FF2B5EF4-FFF2-40B4-BE49-F238E27FC236}">
                <a16:creationId xmlns:a16="http://schemas.microsoft.com/office/drawing/2014/main" id="{D177EC5C-6257-F2DB-6F74-A25ABC05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76" y="2541624"/>
            <a:ext cx="3095248" cy="30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C1CF7-DAF0-C5F3-8F43-2562C7989596}"/>
              </a:ext>
            </a:extLst>
          </p:cNvPr>
          <p:cNvCxnSpPr>
            <a:cxnSpLocks/>
          </p:cNvCxnSpPr>
          <p:nvPr/>
        </p:nvCxnSpPr>
        <p:spPr>
          <a:xfrm>
            <a:off x="-14730974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picture containing lighter, connector, cable, adapter&#10;&#10;Description automatically generated">
            <a:extLst>
              <a:ext uri="{FF2B5EF4-FFF2-40B4-BE49-F238E27FC236}">
                <a16:creationId xmlns:a16="http://schemas.microsoft.com/office/drawing/2014/main" id="{D177EC5C-6257-F2DB-6F74-A25ABC0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76" y="2541624"/>
            <a:ext cx="3095248" cy="3095248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DEA77AE-90AB-E523-0026-53AE4ECD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8394" y="2389941"/>
            <a:ext cx="2433688" cy="2416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3323B-F7EB-8EFE-F9C0-2BC72E565B36}"/>
              </a:ext>
            </a:extLst>
          </p:cNvPr>
          <p:cNvSpPr txBox="1"/>
          <p:nvPr/>
        </p:nvSpPr>
        <p:spPr>
          <a:xfrm>
            <a:off x="4257040" y="5219499"/>
            <a:ext cx="367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Charging circuit 89/AVR USBASP USBISP+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C1CF7-DAF0-C5F3-8F43-2562C7989596}"/>
              </a:ext>
            </a:extLst>
          </p:cNvPr>
          <p:cNvCxnSpPr>
            <a:cxnSpLocks/>
          </p:cNvCxnSpPr>
          <p:nvPr/>
        </p:nvCxnSpPr>
        <p:spPr>
          <a:xfrm>
            <a:off x="-7087350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picture containing lighter, connector, cable, adapter&#10;&#10;Description automatically generated">
            <a:extLst>
              <a:ext uri="{FF2B5EF4-FFF2-40B4-BE49-F238E27FC236}">
                <a16:creationId xmlns:a16="http://schemas.microsoft.com/office/drawing/2014/main" id="{D177EC5C-6257-F2DB-6F74-A25ABC05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541624"/>
            <a:ext cx="3095248" cy="3095248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DEA77AE-90AB-E523-0026-53AE4ECD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30" y="2389941"/>
            <a:ext cx="2433688" cy="24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5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BDB6F-44C4-9451-0F07-816033BF766A}"/>
              </a:ext>
            </a:extLst>
          </p:cNvPr>
          <p:cNvCxnSpPr>
            <a:cxnSpLocks/>
          </p:cNvCxnSpPr>
          <p:nvPr/>
        </p:nvCxnSpPr>
        <p:spPr>
          <a:xfrm>
            <a:off x="-14625289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1D0143CB-E63E-5711-194E-2E039396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812" y="2389941"/>
            <a:ext cx="2998812" cy="2416518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DEA77AE-90AB-E523-0026-53AE4ECD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30" y="2389941"/>
            <a:ext cx="2433688" cy="2416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520AD-048B-71CC-7EF3-0D2FA79FECA1}"/>
              </a:ext>
            </a:extLst>
          </p:cNvPr>
          <p:cNvSpPr txBox="1"/>
          <p:nvPr/>
        </p:nvSpPr>
        <p:spPr>
          <a:xfrm>
            <a:off x="4257040" y="5219499"/>
            <a:ext cx="367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AT89S52-24PU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DEA77AE-90AB-E523-0026-53AE4ECD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390" y="2389941"/>
            <a:ext cx="2433688" cy="24165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BDB6F-44C4-9451-0F07-816033BF766A}"/>
              </a:ext>
            </a:extLst>
          </p:cNvPr>
          <p:cNvCxnSpPr>
            <a:cxnSpLocks/>
          </p:cNvCxnSpPr>
          <p:nvPr/>
        </p:nvCxnSpPr>
        <p:spPr>
          <a:xfrm>
            <a:off x="-7249129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1D0143CB-E63E-5711-194E-2E039396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48" y="2389941"/>
            <a:ext cx="2998812" cy="24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4E3E36-7781-5990-482E-279232C0299A}"/>
              </a:ext>
            </a:extLst>
          </p:cNvPr>
          <p:cNvCxnSpPr>
            <a:cxnSpLocks/>
          </p:cNvCxnSpPr>
          <p:nvPr/>
        </p:nvCxnSpPr>
        <p:spPr>
          <a:xfrm>
            <a:off x="-14806290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1D0143CB-E63E-5711-194E-2E039396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48" y="2389941"/>
            <a:ext cx="2998812" cy="2416518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B1918A0C-238E-DE22-79DA-EF740B07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5029" y="1808595"/>
            <a:ext cx="4115157" cy="3962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5A118-7BF1-EDD8-0CE8-72DEE717486E}"/>
              </a:ext>
            </a:extLst>
          </p:cNvPr>
          <p:cNvSpPr txBox="1"/>
          <p:nvPr/>
        </p:nvSpPr>
        <p:spPr>
          <a:xfrm>
            <a:off x="4257040" y="5219499"/>
            <a:ext cx="367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Button 6X6X5MM 2 pins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6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4E3E36-7781-5990-482E-279232C0299A}"/>
              </a:ext>
            </a:extLst>
          </p:cNvPr>
          <p:cNvCxnSpPr>
            <a:cxnSpLocks/>
          </p:cNvCxnSpPr>
          <p:nvPr/>
        </p:nvCxnSpPr>
        <p:spPr>
          <a:xfrm>
            <a:off x="-7491090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1D0143CB-E63E-5711-194E-2E039396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548" y="2389941"/>
            <a:ext cx="2998812" cy="2416518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B1918A0C-238E-DE22-79DA-EF740B07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71" y="1808595"/>
            <a:ext cx="41151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4A529-F007-B9C3-7709-D14BE5B91D8F}"/>
              </a:ext>
            </a:extLst>
          </p:cNvPr>
          <p:cNvCxnSpPr>
            <a:cxnSpLocks/>
          </p:cNvCxnSpPr>
          <p:nvPr/>
        </p:nvCxnSpPr>
        <p:spPr>
          <a:xfrm>
            <a:off x="-14231859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1EA0B8-F3E2-03BD-9E17-F5284730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3951" y="2600512"/>
            <a:ext cx="2793951" cy="2378907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B1918A0C-238E-DE22-79DA-EF740B07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71" y="1808595"/>
            <a:ext cx="4115157" cy="3962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B2816-5B75-EA60-6404-48A7BB8EA627}"/>
              </a:ext>
            </a:extLst>
          </p:cNvPr>
          <p:cNvSpPr txBox="1"/>
          <p:nvPr/>
        </p:nvSpPr>
        <p:spPr>
          <a:xfrm>
            <a:off x="4257040" y="5219499"/>
            <a:ext cx="367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Buzzer 12095 5V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996AA4-38D9-8185-B206-2BCC8CD7EA77}"/>
              </a:ext>
            </a:extLst>
          </p:cNvPr>
          <p:cNvSpPr/>
          <p:nvPr/>
        </p:nvSpPr>
        <p:spPr>
          <a:xfrm>
            <a:off x="1752599" y="1651000"/>
            <a:ext cx="8957733" cy="32935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E1F2A-EF56-ABDD-56AB-05CEFBCFD282}"/>
              </a:ext>
            </a:extLst>
          </p:cNvPr>
          <p:cNvSpPr/>
          <p:nvPr/>
        </p:nvSpPr>
        <p:spPr>
          <a:xfrm>
            <a:off x="1617133" y="1490134"/>
            <a:ext cx="8957733" cy="32935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58;p19">
            <a:extLst>
              <a:ext uri="{FF2B5EF4-FFF2-40B4-BE49-F238E27FC236}">
                <a16:creationId xmlns:a16="http://schemas.microsoft.com/office/drawing/2014/main" id="{31AA815E-92F1-43C7-5398-2194350D6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549" y="1329268"/>
            <a:ext cx="9916900" cy="28109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BÁO CÁO ĐỒ ÁN</a:t>
            </a:r>
            <a:endParaRPr sz="5400" dirty="0"/>
          </a:p>
        </p:txBody>
      </p:sp>
      <p:sp>
        <p:nvSpPr>
          <p:cNvPr id="8" name="Google Shape;357;p19">
            <a:extLst>
              <a:ext uri="{FF2B5EF4-FFF2-40B4-BE49-F238E27FC236}">
                <a16:creationId xmlns:a16="http://schemas.microsoft.com/office/drawing/2014/main" id="{5CCB159D-F1FB-D06F-2556-F7B53BA7B6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7549" y="3124199"/>
            <a:ext cx="9727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ELECTRONIC CLOCK PROJECT</a:t>
            </a:r>
            <a:endParaRPr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1E9CD21-E4AF-965F-2C19-D745134B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3"/>
          <a:stretch/>
        </p:blipFill>
        <p:spPr>
          <a:xfrm>
            <a:off x="5569843" y="3871565"/>
            <a:ext cx="862912" cy="722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86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4A529-F007-B9C3-7709-D14BE5B91D8F}"/>
              </a:ext>
            </a:extLst>
          </p:cNvPr>
          <p:cNvCxnSpPr>
            <a:cxnSpLocks/>
          </p:cNvCxnSpPr>
          <p:nvPr/>
        </p:nvCxnSpPr>
        <p:spPr>
          <a:xfrm>
            <a:off x="-6799428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1EA0B8-F3E2-03BD-9E17-F5284730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80" y="2600512"/>
            <a:ext cx="2793951" cy="2378907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B1918A0C-238E-DE22-79DA-EF740B07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02" y="1808595"/>
            <a:ext cx="41151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EA0B8-F3E2-03BD-9E17-F5284730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80" y="2600512"/>
            <a:ext cx="2793951" cy="23789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C85BF1-CA2C-823F-17A8-35FF8C45516E}"/>
              </a:ext>
            </a:extLst>
          </p:cNvPr>
          <p:cNvCxnSpPr>
            <a:cxnSpLocks/>
          </p:cNvCxnSpPr>
          <p:nvPr/>
        </p:nvCxnSpPr>
        <p:spPr>
          <a:xfrm>
            <a:off x="-14360812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etalware&#10;&#10;Description automatically generated">
            <a:extLst>
              <a:ext uri="{FF2B5EF4-FFF2-40B4-BE49-F238E27FC236}">
                <a16:creationId xmlns:a16="http://schemas.microsoft.com/office/drawing/2014/main" id="{FAF01969-A2BB-B217-E46D-4456AFCF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0521" y="2327991"/>
            <a:ext cx="3411049" cy="2932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EF560-E322-650F-95FF-74FBBEB92BFF}"/>
              </a:ext>
            </a:extLst>
          </p:cNvPr>
          <p:cNvSpPr txBox="1"/>
          <p:nvPr/>
        </p:nvSpPr>
        <p:spPr>
          <a:xfrm>
            <a:off x="4257040" y="5219499"/>
            <a:ext cx="367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NPN Transistor 20V 5A 1W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EA0B8-F3E2-03BD-9E17-F5284730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476" y="2600512"/>
            <a:ext cx="2793951" cy="23789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C85BF1-CA2C-823F-17A8-35FF8C45516E}"/>
              </a:ext>
            </a:extLst>
          </p:cNvPr>
          <p:cNvCxnSpPr>
            <a:cxnSpLocks/>
          </p:cNvCxnSpPr>
          <p:nvPr/>
        </p:nvCxnSpPr>
        <p:spPr>
          <a:xfrm>
            <a:off x="-7099816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etalware&#10;&#10;Description automatically generated">
            <a:extLst>
              <a:ext uri="{FF2B5EF4-FFF2-40B4-BE49-F238E27FC236}">
                <a16:creationId xmlns:a16="http://schemas.microsoft.com/office/drawing/2014/main" id="{FAF01969-A2BB-B217-E46D-4456AFCF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75" y="2327991"/>
            <a:ext cx="3411049" cy="29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8B3461-1AE5-6396-8B92-2547C430D41B}"/>
              </a:ext>
            </a:extLst>
          </p:cNvPr>
          <p:cNvCxnSpPr>
            <a:cxnSpLocks/>
          </p:cNvCxnSpPr>
          <p:nvPr/>
        </p:nvCxnSpPr>
        <p:spPr>
          <a:xfrm>
            <a:off x="-14661201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etalware&#10;&#10;Description automatically generated">
            <a:extLst>
              <a:ext uri="{FF2B5EF4-FFF2-40B4-BE49-F238E27FC236}">
                <a16:creationId xmlns:a16="http://schemas.microsoft.com/office/drawing/2014/main" id="{FAF01969-A2BB-B217-E46D-4456AFC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75" y="2327991"/>
            <a:ext cx="3411049" cy="2932780"/>
          </a:xfrm>
          <a:prstGeom prst="rect">
            <a:avLst/>
          </a:prstGeom>
        </p:spPr>
      </p:pic>
      <p:pic>
        <p:nvPicPr>
          <p:cNvPr id="8" name="Picture 7" descr="A close-up of a cigarette&#10;&#10;Description automatically generated with low confidence">
            <a:extLst>
              <a:ext uri="{FF2B5EF4-FFF2-40B4-BE49-F238E27FC236}">
                <a16:creationId xmlns:a16="http://schemas.microsoft.com/office/drawing/2014/main" id="{E85F5914-ED92-2869-8854-A7C2EBF0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2852" y="2676050"/>
            <a:ext cx="2232852" cy="2236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79E62-16ED-1D50-7AF0-F48CAD688772}"/>
              </a:ext>
            </a:extLst>
          </p:cNvPr>
          <p:cNvSpPr txBox="1"/>
          <p:nvPr/>
        </p:nvSpPr>
        <p:spPr>
          <a:xfrm>
            <a:off x="4257040" y="5219499"/>
            <a:ext cx="367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7-segment LED 2 numbers 0.36 inch common cathode 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8B3461-1AE5-6396-8B92-2547C430D41B}"/>
              </a:ext>
            </a:extLst>
          </p:cNvPr>
          <p:cNvCxnSpPr>
            <a:cxnSpLocks/>
          </p:cNvCxnSpPr>
          <p:nvPr/>
        </p:nvCxnSpPr>
        <p:spPr>
          <a:xfrm>
            <a:off x="-7603908" y="4000982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etalware&#10;&#10;Description automatically generated">
            <a:extLst>
              <a:ext uri="{FF2B5EF4-FFF2-40B4-BE49-F238E27FC236}">
                <a16:creationId xmlns:a16="http://schemas.microsoft.com/office/drawing/2014/main" id="{FAF01969-A2BB-B217-E46D-4456AFC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768" y="2327991"/>
            <a:ext cx="3411049" cy="2932780"/>
          </a:xfrm>
          <a:prstGeom prst="rect">
            <a:avLst/>
          </a:prstGeom>
        </p:spPr>
      </p:pic>
      <p:pic>
        <p:nvPicPr>
          <p:cNvPr id="8" name="Picture 7" descr="A close-up of a cigarette&#10;&#10;Description automatically generated with low confidence">
            <a:extLst>
              <a:ext uri="{FF2B5EF4-FFF2-40B4-BE49-F238E27FC236}">
                <a16:creationId xmlns:a16="http://schemas.microsoft.com/office/drawing/2014/main" id="{E85F5914-ED92-2869-8854-A7C2EBF0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41" y="2676050"/>
            <a:ext cx="2232852" cy="2236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3014-F9B7-A6E3-3BF0-5E1D36CB7C6F}"/>
              </a:ext>
            </a:extLst>
          </p:cNvPr>
          <p:cNvSpPr txBox="1"/>
          <p:nvPr/>
        </p:nvSpPr>
        <p:spPr>
          <a:xfrm>
            <a:off x="4257040" y="5219499"/>
            <a:ext cx="367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Resistor 10K 1/4W 1%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8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>
            <a:spLocks noGrp="1"/>
          </p:cNvSpPr>
          <p:nvPr>
            <p:ph type="title"/>
          </p:nvPr>
        </p:nvSpPr>
        <p:spPr>
          <a:xfrm>
            <a:off x="1239400" y="675675"/>
            <a:ext cx="9682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Quá trình thực hiện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ABBD16-D74E-8464-FD45-A4D1910D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00" y="2283768"/>
            <a:ext cx="9799862" cy="38985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F0CC9C-E1C4-0E02-5FCD-E6010917B697}"/>
              </a:ext>
            </a:extLst>
          </p:cNvPr>
          <p:cNvSpPr/>
          <p:nvPr/>
        </p:nvSpPr>
        <p:spPr>
          <a:xfrm>
            <a:off x="1614248" y="290795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801A0-2B0A-E287-56DB-3CF951E42589}"/>
              </a:ext>
            </a:extLst>
          </p:cNvPr>
          <p:cNvSpPr/>
          <p:nvPr/>
        </p:nvSpPr>
        <p:spPr>
          <a:xfrm>
            <a:off x="1444464" y="134161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Google Shape;469;p28"/>
          <p:cNvSpPr/>
          <p:nvPr/>
        </p:nvSpPr>
        <p:spPr>
          <a:xfrm>
            <a:off x="4408356" y="1492953"/>
            <a:ext cx="3205748" cy="45224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4529442" y="1661453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980936" y="5743562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154932" y="610785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414075" y="302300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8"/>
          <p:cNvGrpSpPr/>
          <p:nvPr/>
        </p:nvGrpSpPr>
        <p:grpSpPr>
          <a:xfrm rot="-3281806">
            <a:off x="11180022" y="448195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547FA4-6E00-F137-DA93-1E6CE660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56" y="1951698"/>
            <a:ext cx="3197332" cy="4693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370;p21">
            <a:extLst>
              <a:ext uri="{FF2B5EF4-FFF2-40B4-BE49-F238E27FC236}">
                <a16:creationId xmlns:a16="http://schemas.microsoft.com/office/drawing/2014/main" id="{00D3CA6B-5B86-86A6-BD8E-9F4E2B61A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7006" y="329726"/>
            <a:ext cx="8852271" cy="5737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Quá trình thực hiện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08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1991224" y="1701120"/>
            <a:ext cx="8470139" cy="45224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2170475" y="1839823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8F371-18DF-BC47-4BFB-981F84BA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4" y="2153365"/>
            <a:ext cx="8470139" cy="3801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311CBD-0338-0D06-4BE5-992BEF54CB7B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1C436E-1746-9B14-59B8-0BFD54691742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70;p21">
            <a:extLst>
              <a:ext uri="{FF2B5EF4-FFF2-40B4-BE49-F238E27FC236}">
                <a16:creationId xmlns:a16="http://schemas.microsoft.com/office/drawing/2014/main" id="{9C6CF935-9E86-6B6F-87FF-4ADA2219ED82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30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4483925" y="1456317"/>
            <a:ext cx="2638232" cy="31891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4558075" y="1528356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C63BE-37BE-A236-EDCA-C1692C7CA4A1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4755D-36DB-3BA6-F4C1-CB83B9188E6B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70;p21">
            <a:extLst>
              <a:ext uri="{FF2B5EF4-FFF2-40B4-BE49-F238E27FC236}">
                <a16:creationId xmlns:a16="http://schemas.microsoft.com/office/drawing/2014/main" id="{7B67B059-3E60-C2A1-A5C4-CEBDD703BD6B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24E69D3-AC65-91F0-145A-3AF3121D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925" y="1785364"/>
            <a:ext cx="2638232" cy="462176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98BABD-95EE-5EAF-074B-66D2E9CA323C}"/>
              </a:ext>
            </a:extLst>
          </p:cNvPr>
          <p:cNvSpPr/>
          <p:nvPr/>
        </p:nvSpPr>
        <p:spPr>
          <a:xfrm>
            <a:off x="5234712" y="4117371"/>
            <a:ext cx="454888" cy="142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9EB76-B866-F5CB-4D27-DB47BB7B5BB8}"/>
              </a:ext>
            </a:extLst>
          </p:cNvPr>
          <p:cNvSpPr txBox="1"/>
          <p:nvPr/>
        </p:nvSpPr>
        <p:spPr>
          <a:xfrm>
            <a:off x="5267960" y="4056380"/>
            <a:ext cx="5822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13864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1787687" y="1407527"/>
            <a:ext cx="2245985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1860374" y="1496434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3859E-98E2-7A77-48E0-2F023959B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06"/>
          <a:stretch/>
        </p:blipFill>
        <p:spPr>
          <a:xfrm>
            <a:off x="1787687" y="1760179"/>
            <a:ext cx="2245985" cy="439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1A82B-4D3F-3BD7-D7A2-289D0D3EE58C}"/>
              </a:ext>
            </a:extLst>
          </p:cNvPr>
          <p:cNvSpPr/>
          <p:nvPr/>
        </p:nvSpPr>
        <p:spPr>
          <a:xfrm>
            <a:off x="2286112" y="1920240"/>
            <a:ext cx="1747560" cy="1925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>
            <a:spLocks noGrp="1"/>
          </p:cNvSpPr>
          <p:nvPr>
            <p:ph type="title"/>
          </p:nvPr>
        </p:nvSpPr>
        <p:spPr>
          <a:xfrm>
            <a:off x="1232250" y="734075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LỤC</a:t>
            </a:r>
            <a:endParaRPr dirty="0"/>
          </a:p>
        </p:txBody>
      </p:sp>
      <p:sp>
        <p:nvSpPr>
          <p:cNvPr id="395" name="Google Shape;395;p22"/>
          <p:cNvSpPr/>
          <p:nvPr/>
        </p:nvSpPr>
        <p:spPr>
          <a:xfrm rot="-5400000">
            <a:off x="1794300" y="3976415"/>
            <a:ext cx="212400" cy="2124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"/>
          <p:cNvSpPr/>
          <p:nvPr/>
        </p:nvSpPr>
        <p:spPr>
          <a:xfrm rot="-5400000">
            <a:off x="1794300" y="3397295"/>
            <a:ext cx="212400" cy="2124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 rot="-5400000">
            <a:off x="1794300" y="2818175"/>
            <a:ext cx="212400" cy="21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 rot="-5400000">
            <a:off x="1794300" y="5713775"/>
            <a:ext cx="212400" cy="2124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 rot="-5400000">
            <a:off x="1794300" y="5134655"/>
            <a:ext cx="212400" cy="2124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-5400000">
            <a:off x="1794300" y="4555535"/>
            <a:ext cx="212400" cy="21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74C59-D27B-E17D-8590-C33C56584AB2}"/>
              </a:ext>
            </a:extLst>
          </p:cNvPr>
          <p:cNvSpPr txBox="1"/>
          <p:nvPr/>
        </p:nvSpPr>
        <p:spPr>
          <a:xfrm>
            <a:off x="2140544" y="2754726"/>
            <a:ext cx="5608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1. 	</a:t>
            </a:r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Giới thiệu thành viên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30B18E-F95F-2652-C69A-633B34DFD1F2}"/>
              </a:ext>
            </a:extLst>
          </p:cNvPr>
          <p:cNvSpPr txBox="1"/>
          <p:nvPr/>
        </p:nvSpPr>
        <p:spPr>
          <a:xfrm>
            <a:off x="2140544" y="3305081"/>
            <a:ext cx="4591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2.	Giới thiệu đồ án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21EA0A-E1BD-1E11-2276-97995D6B83DD}"/>
              </a:ext>
            </a:extLst>
          </p:cNvPr>
          <p:cNvSpPr txBox="1"/>
          <p:nvPr/>
        </p:nvSpPr>
        <p:spPr>
          <a:xfrm>
            <a:off x="2140545" y="3855437"/>
            <a:ext cx="57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3</a:t>
            </a:r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.	Các linh kiện sử dụng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5ED81-0B96-65E1-0971-E28A9D3D14F7}"/>
              </a:ext>
            </a:extLst>
          </p:cNvPr>
          <p:cNvSpPr txBox="1"/>
          <p:nvPr/>
        </p:nvSpPr>
        <p:spPr>
          <a:xfrm>
            <a:off x="2140544" y="4466793"/>
            <a:ext cx="535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4</a:t>
            </a:r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.	Quá trình thực hiện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6A4A-C2D2-D0EA-B11E-187BDCEF98CD}"/>
              </a:ext>
            </a:extLst>
          </p:cNvPr>
          <p:cNvSpPr txBox="1"/>
          <p:nvPr/>
        </p:nvSpPr>
        <p:spPr>
          <a:xfrm>
            <a:off x="2140544" y="5063326"/>
            <a:ext cx="535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5</a:t>
            </a:r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.	Test thực tế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,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đánh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giá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D5A690-4A2A-9EF0-78CC-BF6A60A3F69F}"/>
              </a:ext>
            </a:extLst>
          </p:cNvPr>
          <p:cNvSpPr txBox="1"/>
          <p:nvPr/>
        </p:nvSpPr>
        <p:spPr>
          <a:xfrm>
            <a:off x="2140544" y="5618279"/>
            <a:ext cx="535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6</a:t>
            </a:r>
            <a:r>
              <a:rPr lang="vi-VN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.	Tổng kết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1843994" y="2329379"/>
            <a:ext cx="2331122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1916681" y="2418286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BE463B-ED73-5AE4-D7B3-2AF62B178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94" y="2682031"/>
            <a:ext cx="2331122" cy="2510440"/>
          </a:xfrm>
          <a:prstGeom prst="rect">
            <a:avLst/>
          </a:prstGeom>
        </p:spPr>
      </p:pic>
      <p:sp>
        <p:nvSpPr>
          <p:cNvPr id="23" name="Google Shape;469;p28">
            <a:extLst>
              <a:ext uri="{FF2B5EF4-FFF2-40B4-BE49-F238E27FC236}">
                <a16:creationId xmlns:a16="http://schemas.microsoft.com/office/drawing/2014/main" id="{0CD85648-1D15-8834-797C-726FADE5EA9E}"/>
              </a:ext>
            </a:extLst>
          </p:cNvPr>
          <p:cNvSpPr/>
          <p:nvPr/>
        </p:nvSpPr>
        <p:spPr>
          <a:xfrm>
            <a:off x="8139462" y="2339720"/>
            <a:ext cx="2682737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759DE1-0BB4-31DE-AE92-01F98140C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63" y="2682031"/>
            <a:ext cx="2682737" cy="1552155"/>
          </a:xfrm>
          <a:prstGeom prst="rect">
            <a:avLst/>
          </a:prstGeom>
        </p:spPr>
      </p:pic>
      <p:grpSp>
        <p:nvGrpSpPr>
          <p:cNvPr id="29" name="Google Shape;470;p28">
            <a:extLst>
              <a:ext uri="{FF2B5EF4-FFF2-40B4-BE49-F238E27FC236}">
                <a16:creationId xmlns:a16="http://schemas.microsoft.com/office/drawing/2014/main" id="{D9BF819F-3413-645F-12FB-8F7740234392}"/>
              </a:ext>
            </a:extLst>
          </p:cNvPr>
          <p:cNvGrpSpPr/>
          <p:nvPr/>
        </p:nvGrpSpPr>
        <p:grpSpPr>
          <a:xfrm>
            <a:off x="8208394" y="2434922"/>
            <a:ext cx="676637" cy="174839"/>
            <a:chOff x="1367875" y="1812100"/>
            <a:chExt cx="822000" cy="212400"/>
          </a:xfrm>
        </p:grpSpPr>
        <p:sp>
          <p:nvSpPr>
            <p:cNvPr id="30" name="Google Shape;471;p28">
              <a:extLst>
                <a:ext uri="{FF2B5EF4-FFF2-40B4-BE49-F238E27FC236}">
                  <a16:creationId xmlns:a16="http://schemas.microsoft.com/office/drawing/2014/main" id="{D78706F9-6CF6-5500-EE31-ED6B1FAA8567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2;p28">
              <a:extLst>
                <a:ext uri="{FF2B5EF4-FFF2-40B4-BE49-F238E27FC236}">
                  <a16:creationId xmlns:a16="http://schemas.microsoft.com/office/drawing/2014/main" id="{D99E9A28-1756-A122-1BA3-D1C4418CAC3C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3;p28">
              <a:extLst>
                <a:ext uri="{FF2B5EF4-FFF2-40B4-BE49-F238E27FC236}">
                  <a16:creationId xmlns:a16="http://schemas.microsoft.com/office/drawing/2014/main" id="{8E6BBBD9-A2E9-5427-1843-64C222A9B0D1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469;p28">
            <a:extLst>
              <a:ext uri="{FF2B5EF4-FFF2-40B4-BE49-F238E27FC236}">
                <a16:creationId xmlns:a16="http://schemas.microsoft.com/office/drawing/2014/main" id="{8889AFB8-5DD0-B3A1-9213-41E72D70DD51}"/>
              </a:ext>
            </a:extLst>
          </p:cNvPr>
          <p:cNvSpPr/>
          <p:nvPr/>
        </p:nvSpPr>
        <p:spPr>
          <a:xfrm>
            <a:off x="5112935" y="2339720"/>
            <a:ext cx="1966130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70;p28">
            <a:extLst>
              <a:ext uri="{FF2B5EF4-FFF2-40B4-BE49-F238E27FC236}">
                <a16:creationId xmlns:a16="http://schemas.microsoft.com/office/drawing/2014/main" id="{A9393D15-5B07-A424-51A2-5D9C40AFF7AC}"/>
              </a:ext>
            </a:extLst>
          </p:cNvPr>
          <p:cNvGrpSpPr/>
          <p:nvPr/>
        </p:nvGrpSpPr>
        <p:grpSpPr>
          <a:xfrm>
            <a:off x="5181156" y="2447261"/>
            <a:ext cx="676637" cy="174839"/>
            <a:chOff x="1367875" y="1812100"/>
            <a:chExt cx="822000" cy="212400"/>
          </a:xfrm>
        </p:grpSpPr>
        <p:sp>
          <p:nvSpPr>
            <p:cNvPr id="4" name="Google Shape;471;p28">
              <a:extLst>
                <a:ext uri="{FF2B5EF4-FFF2-40B4-BE49-F238E27FC236}">
                  <a16:creationId xmlns:a16="http://schemas.microsoft.com/office/drawing/2014/main" id="{76FFD945-195B-B72A-7C43-0DACE2BCB212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2;p28">
              <a:extLst>
                <a:ext uri="{FF2B5EF4-FFF2-40B4-BE49-F238E27FC236}">
                  <a16:creationId xmlns:a16="http://schemas.microsoft.com/office/drawing/2014/main" id="{7C00307D-41DC-512B-7AC3-97A98727CA0E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3;p28">
              <a:extLst>
                <a:ext uri="{FF2B5EF4-FFF2-40B4-BE49-F238E27FC236}">
                  <a16:creationId xmlns:a16="http://schemas.microsoft.com/office/drawing/2014/main" id="{5E40A99C-E43A-5689-7ACA-65D909CF4535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9681C0C-D3EA-9555-3BAF-6B316146F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935" y="2692372"/>
            <a:ext cx="1966130" cy="12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1819133" y="1375422"/>
            <a:ext cx="1909587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1843994" y="1482963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D6EEB-EBED-C6DD-F785-12735C05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33" y="1728074"/>
            <a:ext cx="1909587" cy="4808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BDEE7-0CDE-ED53-990B-AF7DBFD7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90" y="1728074"/>
            <a:ext cx="1702594" cy="2741178"/>
          </a:xfrm>
          <a:prstGeom prst="rect">
            <a:avLst/>
          </a:prstGeom>
        </p:spPr>
      </p:pic>
      <p:sp>
        <p:nvSpPr>
          <p:cNvPr id="8" name="Google Shape;469;p28">
            <a:extLst>
              <a:ext uri="{FF2B5EF4-FFF2-40B4-BE49-F238E27FC236}">
                <a16:creationId xmlns:a16="http://schemas.microsoft.com/office/drawing/2014/main" id="{08F2ADDE-1E37-EE9D-1051-323A9A61DAEC}"/>
              </a:ext>
            </a:extLst>
          </p:cNvPr>
          <p:cNvSpPr/>
          <p:nvPr/>
        </p:nvSpPr>
        <p:spPr>
          <a:xfrm>
            <a:off x="4572493" y="1375422"/>
            <a:ext cx="1693291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470;p28">
            <a:extLst>
              <a:ext uri="{FF2B5EF4-FFF2-40B4-BE49-F238E27FC236}">
                <a16:creationId xmlns:a16="http://schemas.microsoft.com/office/drawing/2014/main" id="{7C22D0FD-7982-891B-132C-DCAEFB77946C}"/>
              </a:ext>
            </a:extLst>
          </p:cNvPr>
          <p:cNvGrpSpPr/>
          <p:nvPr/>
        </p:nvGrpSpPr>
        <p:grpSpPr>
          <a:xfrm>
            <a:off x="4597353" y="1482963"/>
            <a:ext cx="676637" cy="174839"/>
            <a:chOff x="1367875" y="1812100"/>
            <a:chExt cx="822000" cy="212400"/>
          </a:xfrm>
        </p:grpSpPr>
        <p:sp>
          <p:nvSpPr>
            <p:cNvPr id="13" name="Google Shape;471;p28">
              <a:extLst>
                <a:ext uri="{FF2B5EF4-FFF2-40B4-BE49-F238E27FC236}">
                  <a16:creationId xmlns:a16="http://schemas.microsoft.com/office/drawing/2014/main" id="{29B7ACF9-2341-75F8-A2CE-AC14968E8F27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;p28">
              <a:extLst>
                <a:ext uri="{FF2B5EF4-FFF2-40B4-BE49-F238E27FC236}">
                  <a16:creationId xmlns:a16="http://schemas.microsoft.com/office/drawing/2014/main" id="{4BC417FE-F23E-3742-BA77-3B466EB1FF1C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73;p28">
              <a:extLst>
                <a:ext uri="{FF2B5EF4-FFF2-40B4-BE49-F238E27FC236}">
                  <a16:creationId xmlns:a16="http://schemas.microsoft.com/office/drawing/2014/main" id="{619F3FA0-E859-8DE5-7CDF-50849285C396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8820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1165275" y="1517576"/>
            <a:ext cx="1966130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28"/>
          <p:cNvGrpSpPr/>
          <p:nvPr/>
        </p:nvGrpSpPr>
        <p:grpSpPr>
          <a:xfrm>
            <a:off x="1233496" y="1625117"/>
            <a:ext cx="676637" cy="174839"/>
            <a:chOff x="1367875" y="1812100"/>
            <a:chExt cx="822000" cy="212400"/>
          </a:xfrm>
        </p:grpSpPr>
        <p:sp>
          <p:nvSpPr>
            <p:cNvPr id="471" name="Google Shape;471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sp>
        <p:nvSpPr>
          <p:cNvPr id="8" name="Google Shape;469;p28">
            <a:extLst>
              <a:ext uri="{FF2B5EF4-FFF2-40B4-BE49-F238E27FC236}">
                <a16:creationId xmlns:a16="http://schemas.microsoft.com/office/drawing/2014/main" id="{08F2ADDE-1E37-EE9D-1051-323A9A61DAEC}"/>
              </a:ext>
            </a:extLst>
          </p:cNvPr>
          <p:cNvSpPr/>
          <p:nvPr/>
        </p:nvSpPr>
        <p:spPr>
          <a:xfrm>
            <a:off x="3961994" y="1517576"/>
            <a:ext cx="1905165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470;p28">
            <a:extLst>
              <a:ext uri="{FF2B5EF4-FFF2-40B4-BE49-F238E27FC236}">
                <a16:creationId xmlns:a16="http://schemas.microsoft.com/office/drawing/2014/main" id="{7C22D0FD-7982-891B-132C-DCAEFB77946C}"/>
              </a:ext>
            </a:extLst>
          </p:cNvPr>
          <p:cNvGrpSpPr/>
          <p:nvPr/>
        </p:nvGrpSpPr>
        <p:grpSpPr>
          <a:xfrm>
            <a:off x="4053879" y="1603977"/>
            <a:ext cx="676637" cy="174839"/>
            <a:chOff x="1367875" y="1812100"/>
            <a:chExt cx="822000" cy="212400"/>
          </a:xfrm>
        </p:grpSpPr>
        <p:sp>
          <p:nvSpPr>
            <p:cNvPr id="13" name="Google Shape;471;p28">
              <a:extLst>
                <a:ext uri="{FF2B5EF4-FFF2-40B4-BE49-F238E27FC236}">
                  <a16:creationId xmlns:a16="http://schemas.microsoft.com/office/drawing/2014/main" id="{29B7ACF9-2341-75F8-A2CE-AC14968E8F27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;p28">
              <a:extLst>
                <a:ext uri="{FF2B5EF4-FFF2-40B4-BE49-F238E27FC236}">
                  <a16:creationId xmlns:a16="http://schemas.microsoft.com/office/drawing/2014/main" id="{4BC417FE-F23E-3742-BA77-3B466EB1FF1C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73;p28">
              <a:extLst>
                <a:ext uri="{FF2B5EF4-FFF2-40B4-BE49-F238E27FC236}">
                  <a16:creationId xmlns:a16="http://schemas.microsoft.com/office/drawing/2014/main" id="{619F3FA0-E859-8DE5-7CDF-50849285C396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159FFA-D3DB-E99C-7286-5C05E034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75" y="1870228"/>
            <a:ext cx="1966130" cy="2187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237F3-F7D4-C692-DBB6-65E14426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994" y="1871746"/>
            <a:ext cx="1905165" cy="3398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270F35-55C1-21D2-9509-C9C4C0F5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748" y="1870228"/>
            <a:ext cx="1966130" cy="1234547"/>
          </a:xfrm>
          <a:prstGeom prst="rect">
            <a:avLst/>
          </a:prstGeom>
        </p:spPr>
      </p:pic>
      <p:sp>
        <p:nvSpPr>
          <p:cNvPr id="18" name="Google Shape;469;p28">
            <a:extLst>
              <a:ext uri="{FF2B5EF4-FFF2-40B4-BE49-F238E27FC236}">
                <a16:creationId xmlns:a16="http://schemas.microsoft.com/office/drawing/2014/main" id="{BBA35556-5C99-3207-6232-3C3F4578AF31}"/>
              </a:ext>
            </a:extLst>
          </p:cNvPr>
          <p:cNvSpPr/>
          <p:nvPr/>
        </p:nvSpPr>
        <p:spPr>
          <a:xfrm>
            <a:off x="6697748" y="1521467"/>
            <a:ext cx="1966130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470;p28">
            <a:extLst>
              <a:ext uri="{FF2B5EF4-FFF2-40B4-BE49-F238E27FC236}">
                <a16:creationId xmlns:a16="http://schemas.microsoft.com/office/drawing/2014/main" id="{F868C551-462B-C71D-6FBF-5F7E39A7A923}"/>
              </a:ext>
            </a:extLst>
          </p:cNvPr>
          <p:cNvGrpSpPr/>
          <p:nvPr/>
        </p:nvGrpSpPr>
        <p:grpSpPr>
          <a:xfrm>
            <a:off x="6779384" y="1610373"/>
            <a:ext cx="676637" cy="174839"/>
            <a:chOff x="1367875" y="1812100"/>
            <a:chExt cx="822000" cy="212400"/>
          </a:xfrm>
        </p:grpSpPr>
        <p:sp>
          <p:nvSpPr>
            <p:cNvPr id="20" name="Google Shape;471;p28">
              <a:extLst>
                <a:ext uri="{FF2B5EF4-FFF2-40B4-BE49-F238E27FC236}">
                  <a16:creationId xmlns:a16="http://schemas.microsoft.com/office/drawing/2014/main" id="{C38BF5B0-860F-236A-B1AD-32A04AED4396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2;p28">
              <a:extLst>
                <a:ext uri="{FF2B5EF4-FFF2-40B4-BE49-F238E27FC236}">
                  <a16:creationId xmlns:a16="http://schemas.microsoft.com/office/drawing/2014/main" id="{DF2820E7-92C3-6FC8-3776-CF2AD964847C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;p28">
              <a:extLst>
                <a:ext uri="{FF2B5EF4-FFF2-40B4-BE49-F238E27FC236}">
                  <a16:creationId xmlns:a16="http://schemas.microsoft.com/office/drawing/2014/main" id="{6B089DA2-A596-3E6F-80A9-0135A5F1E5EB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95B0CC-DB03-E753-A33A-ADCE9F3CE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705" y="1870228"/>
            <a:ext cx="2209992" cy="2918713"/>
          </a:xfrm>
          <a:prstGeom prst="rect">
            <a:avLst/>
          </a:prstGeom>
        </p:spPr>
      </p:pic>
      <p:sp>
        <p:nvSpPr>
          <p:cNvPr id="25" name="Google Shape;469;p28">
            <a:extLst>
              <a:ext uri="{FF2B5EF4-FFF2-40B4-BE49-F238E27FC236}">
                <a16:creationId xmlns:a16="http://schemas.microsoft.com/office/drawing/2014/main" id="{B2156569-BFBE-51BA-C288-3D2121ED5821}"/>
              </a:ext>
            </a:extLst>
          </p:cNvPr>
          <p:cNvSpPr/>
          <p:nvPr/>
        </p:nvSpPr>
        <p:spPr>
          <a:xfrm>
            <a:off x="9288259" y="1515072"/>
            <a:ext cx="2208438" cy="352652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470;p28">
            <a:extLst>
              <a:ext uri="{FF2B5EF4-FFF2-40B4-BE49-F238E27FC236}">
                <a16:creationId xmlns:a16="http://schemas.microsoft.com/office/drawing/2014/main" id="{E60E3BCA-8252-0B4B-0B1C-EAD1BFE13228}"/>
              </a:ext>
            </a:extLst>
          </p:cNvPr>
          <p:cNvGrpSpPr/>
          <p:nvPr/>
        </p:nvGrpSpPr>
        <p:grpSpPr>
          <a:xfrm>
            <a:off x="9364883" y="1603978"/>
            <a:ext cx="676637" cy="174839"/>
            <a:chOff x="1367875" y="1812100"/>
            <a:chExt cx="822000" cy="212400"/>
          </a:xfrm>
        </p:grpSpPr>
        <p:sp>
          <p:nvSpPr>
            <p:cNvPr id="27" name="Google Shape;471;p28">
              <a:extLst>
                <a:ext uri="{FF2B5EF4-FFF2-40B4-BE49-F238E27FC236}">
                  <a16:creationId xmlns:a16="http://schemas.microsoft.com/office/drawing/2014/main" id="{3A9E5F25-4DB9-182C-28D9-FF4A5345E273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2;p28">
              <a:extLst>
                <a:ext uri="{FF2B5EF4-FFF2-40B4-BE49-F238E27FC236}">
                  <a16:creationId xmlns:a16="http://schemas.microsoft.com/office/drawing/2014/main" id="{C50DB95E-B58F-38DF-F4B3-10FE8F5A59D3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3;p28">
              <a:extLst>
                <a:ext uri="{FF2B5EF4-FFF2-40B4-BE49-F238E27FC236}">
                  <a16:creationId xmlns:a16="http://schemas.microsoft.com/office/drawing/2014/main" id="{28760364-EEA9-DAE5-FADF-BE7B1C269F33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20019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/>
              <a:t>4. Quá trình thực hiện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EC75A-3687-B5DD-C021-E0983B4A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03" y="1761331"/>
            <a:ext cx="4230793" cy="738029"/>
          </a:xfrm>
          <a:prstGeom prst="rect">
            <a:avLst/>
          </a:prstGeom>
        </p:spPr>
      </p:pic>
      <p:sp>
        <p:nvSpPr>
          <p:cNvPr id="16" name="Google Shape;469;p28">
            <a:extLst>
              <a:ext uri="{FF2B5EF4-FFF2-40B4-BE49-F238E27FC236}">
                <a16:creationId xmlns:a16="http://schemas.microsoft.com/office/drawing/2014/main" id="{4B04E1A7-928E-8010-40BE-716A1141BFDE}"/>
              </a:ext>
            </a:extLst>
          </p:cNvPr>
          <p:cNvSpPr/>
          <p:nvPr/>
        </p:nvSpPr>
        <p:spPr>
          <a:xfrm>
            <a:off x="3980604" y="1452201"/>
            <a:ext cx="4233846" cy="29973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413DD-0BE8-971E-08E4-4A7F517F5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10" y="3181369"/>
            <a:ext cx="8071929" cy="3131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Google Shape;469;p28">
            <a:extLst>
              <a:ext uri="{FF2B5EF4-FFF2-40B4-BE49-F238E27FC236}">
                <a16:creationId xmlns:a16="http://schemas.microsoft.com/office/drawing/2014/main" id="{E81D2066-1B69-8B75-67CD-F008AB3D80CD}"/>
              </a:ext>
            </a:extLst>
          </p:cNvPr>
          <p:cNvSpPr/>
          <p:nvPr/>
        </p:nvSpPr>
        <p:spPr>
          <a:xfrm>
            <a:off x="2199610" y="2881634"/>
            <a:ext cx="8071928" cy="29973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70;p28">
            <a:extLst>
              <a:ext uri="{FF2B5EF4-FFF2-40B4-BE49-F238E27FC236}">
                <a16:creationId xmlns:a16="http://schemas.microsoft.com/office/drawing/2014/main" id="{8E3BAF6A-695F-905A-80F9-4D2F2E8CF89B}"/>
              </a:ext>
            </a:extLst>
          </p:cNvPr>
          <p:cNvGrpSpPr/>
          <p:nvPr/>
        </p:nvGrpSpPr>
        <p:grpSpPr>
          <a:xfrm>
            <a:off x="2307377" y="2963151"/>
            <a:ext cx="676637" cy="174839"/>
            <a:chOff x="1367875" y="1812100"/>
            <a:chExt cx="822000" cy="212400"/>
          </a:xfrm>
        </p:grpSpPr>
        <p:sp>
          <p:nvSpPr>
            <p:cNvPr id="29" name="Google Shape;471;p28">
              <a:extLst>
                <a:ext uri="{FF2B5EF4-FFF2-40B4-BE49-F238E27FC236}">
                  <a16:creationId xmlns:a16="http://schemas.microsoft.com/office/drawing/2014/main" id="{4B4B7E1F-A64B-6477-11D3-890DF2840D45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2;p28">
              <a:extLst>
                <a:ext uri="{FF2B5EF4-FFF2-40B4-BE49-F238E27FC236}">
                  <a16:creationId xmlns:a16="http://schemas.microsoft.com/office/drawing/2014/main" id="{8DCD67B3-B772-9AB5-9EA7-B43270D27913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73;p28">
              <a:extLst>
                <a:ext uri="{FF2B5EF4-FFF2-40B4-BE49-F238E27FC236}">
                  <a16:creationId xmlns:a16="http://schemas.microsoft.com/office/drawing/2014/main" id="{4B3D7C40-EF7B-6B5A-8475-18C24A6438BB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470;p28">
            <a:extLst>
              <a:ext uri="{FF2B5EF4-FFF2-40B4-BE49-F238E27FC236}">
                <a16:creationId xmlns:a16="http://schemas.microsoft.com/office/drawing/2014/main" id="{F4080E48-4D20-E10D-A32E-BBFC6DA2AC72}"/>
              </a:ext>
            </a:extLst>
          </p:cNvPr>
          <p:cNvGrpSpPr/>
          <p:nvPr/>
        </p:nvGrpSpPr>
        <p:grpSpPr>
          <a:xfrm>
            <a:off x="4056665" y="1496884"/>
            <a:ext cx="676637" cy="174839"/>
            <a:chOff x="1367875" y="1812100"/>
            <a:chExt cx="822000" cy="212400"/>
          </a:xfrm>
        </p:grpSpPr>
        <p:sp>
          <p:nvSpPr>
            <p:cNvPr id="33" name="Google Shape;471;p28">
              <a:extLst>
                <a:ext uri="{FF2B5EF4-FFF2-40B4-BE49-F238E27FC236}">
                  <a16:creationId xmlns:a16="http://schemas.microsoft.com/office/drawing/2014/main" id="{42748E36-9536-183E-9BC8-F15E7567E541}"/>
                </a:ext>
              </a:extLst>
            </p:cNvPr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2;p28">
              <a:extLst>
                <a:ext uri="{FF2B5EF4-FFF2-40B4-BE49-F238E27FC236}">
                  <a16:creationId xmlns:a16="http://schemas.microsoft.com/office/drawing/2014/main" id="{AC707C49-C88C-C8FF-0838-2A3681058D98}"/>
                </a:ext>
              </a:extLst>
            </p:cNvPr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73;p28">
              <a:extLst>
                <a:ext uri="{FF2B5EF4-FFF2-40B4-BE49-F238E27FC236}">
                  <a16:creationId xmlns:a16="http://schemas.microsoft.com/office/drawing/2014/main" id="{0AB278AB-DDB8-CA70-26D9-19E9D3602613}"/>
                </a:ext>
              </a:extLst>
            </p:cNvPr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37880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 dirty="0"/>
              <a:t>4.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C525E-1158-8117-0A7C-CBACD86A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95401" y="-646954"/>
            <a:ext cx="4301351" cy="91003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AE5728-F784-DE83-1288-9B73B8C4D316}"/>
              </a:ext>
            </a:extLst>
          </p:cNvPr>
          <p:cNvCxnSpPr>
            <a:cxnSpLocks/>
          </p:cNvCxnSpPr>
          <p:nvPr/>
        </p:nvCxnSpPr>
        <p:spPr>
          <a:xfrm flipH="1">
            <a:off x="1405890" y="3320977"/>
            <a:ext cx="2660650" cy="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08FEAB-018F-737D-9EFC-59C6C5773437}"/>
              </a:ext>
            </a:extLst>
          </p:cNvPr>
          <p:cNvSpPr txBox="1"/>
          <p:nvPr/>
        </p:nvSpPr>
        <p:spPr>
          <a:xfrm>
            <a:off x="-224604" y="3159973"/>
            <a:ext cx="204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Hour+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6536D-46E1-E453-9AFD-D3915FB0730B}"/>
              </a:ext>
            </a:extLst>
          </p:cNvPr>
          <p:cNvSpPr txBox="1"/>
          <p:nvPr/>
        </p:nvSpPr>
        <p:spPr>
          <a:xfrm>
            <a:off x="-128103" y="2945894"/>
            <a:ext cx="204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Minute+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16682-E90E-EE0E-E3DA-2B4B0EF1C050}"/>
              </a:ext>
            </a:extLst>
          </p:cNvPr>
          <p:cNvCxnSpPr>
            <a:cxnSpLocks/>
          </p:cNvCxnSpPr>
          <p:nvPr/>
        </p:nvCxnSpPr>
        <p:spPr>
          <a:xfrm flipH="1">
            <a:off x="1405890" y="3098172"/>
            <a:ext cx="29911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6DDF4-C5E1-A760-0F5E-991E273E9CFB}"/>
              </a:ext>
            </a:extLst>
          </p:cNvPr>
          <p:cNvCxnSpPr/>
          <p:nvPr/>
        </p:nvCxnSpPr>
        <p:spPr>
          <a:xfrm>
            <a:off x="4397072" y="3500595"/>
            <a:ext cx="0" cy="15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803DC-DA28-CC52-D3B1-8D864CC75E79}"/>
              </a:ext>
            </a:extLst>
          </p:cNvPr>
          <p:cNvCxnSpPr/>
          <p:nvPr/>
        </p:nvCxnSpPr>
        <p:spPr>
          <a:xfrm>
            <a:off x="4381169" y="3092538"/>
            <a:ext cx="0" cy="230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C7F5D1-2B7A-C72F-2117-DB03ACE22154}"/>
              </a:ext>
            </a:extLst>
          </p:cNvPr>
          <p:cNvCxnSpPr>
            <a:cxnSpLocks/>
          </p:cNvCxnSpPr>
          <p:nvPr/>
        </p:nvCxnSpPr>
        <p:spPr>
          <a:xfrm>
            <a:off x="4777409" y="2924175"/>
            <a:ext cx="0" cy="3991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5611D4-C8E9-8C53-3663-DA7AE028AA66}"/>
              </a:ext>
            </a:extLst>
          </p:cNvPr>
          <p:cNvCxnSpPr>
            <a:cxnSpLocks/>
          </p:cNvCxnSpPr>
          <p:nvPr/>
        </p:nvCxnSpPr>
        <p:spPr>
          <a:xfrm flipH="1" flipV="1">
            <a:off x="1405890" y="2924175"/>
            <a:ext cx="3364562" cy="14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278511-D048-4451-EB3C-9E93368E0DE1}"/>
              </a:ext>
            </a:extLst>
          </p:cNvPr>
          <p:cNvCxnSpPr>
            <a:cxnSpLocks/>
          </p:cNvCxnSpPr>
          <p:nvPr/>
        </p:nvCxnSpPr>
        <p:spPr>
          <a:xfrm>
            <a:off x="5171109" y="2769416"/>
            <a:ext cx="0" cy="553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C930FF-5AF1-F348-B2E6-E10845978697}"/>
              </a:ext>
            </a:extLst>
          </p:cNvPr>
          <p:cNvCxnSpPr>
            <a:cxnSpLocks/>
          </p:cNvCxnSpPr>
          <p:nvPr/>
        </p:nvCxnSpPr>
        <p:spPr>
          <a:xfrm flipH="1" flipV="1">
            <a:off x="1405890" y="2764653"/>
            <a:ext cx="3765219" cy="120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9EFF7-B520-0020-1051-2236B996D460}"/>
              </a:ext>
            </a:extLst>
          </p:cNvPr>
          <p:cNvCxnSpPr>
            <a:cxnSpLocks/>
          </p:cNvCxnSpPr>
          <p:nvPr/>
        </p:nvCxnSpPr>
        <p:spPr>
          <a:xfrm flipH="1" flipV="1">
            <a:off x="1405890" y="2559253"/>
            <a:ext cx="4149090" cy="13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0F0848-A1D1-520F-F2F8-D55F5FEA43E9}"/>
              </a:ext>
            </a:extLst>
          </p:cNvPr>
          <p:cNvCxnSpPr>
            <a:cxnSpLocks/>
          </p:cNvCxnSpPr>
          <p:nvPr/>
        </p:nvCxnSpPr>
        <p:spPr>
          <a:xfrm>
            <a:off x="5554980" y="2626154"/>
            <a:ext cx="0" cy="704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A35CF8F-F6EB-95C0-AFAC-C0F67E77DB68}"/>
              </a:ext>
            </a:extLst>
          </p:cNvPr>
          <p:cNvSpPr/>
          <p:nvPr/>
        </p:nvSpPr>
        <p:spPr>
          <a:xfrm>
            <a:off x="5522359" y="3296700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D83928-B0C0-7725-3A44-30A36B098450}"/>
              </a:ext>
            </a:extLst>
          </p:cNvPr>
          <p:cNvSpPr/>
          <p:nvPr/>
        </p:nvSpPr>
        <p:spPr>
          <a:xfrm>
            <a:off x="5128659" y="3296700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258864-BCD2-68EC-917C-F0FE76BA7512}"/>
              </a:ext>
            </a:extLst>
          </p:cNvPr>
          <p:cNvSpPr/>
          <p:nvPr/>
        </p:nvSpPr>
        <p:spPr>
          <a:xfrm>
            <a:off x="4739377" y="3294496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7AC425-2F8B-08FC-3B21-7B13E0CF5C78}"/>
              </a:ext>
            </a:extLst>
          </p:cNvPr>
          <p:cNvSpPr/>
          <p:nvPr/>
        </p:nvSpPr>
        <p:spPr>
          <a:xfrm>
            <a:off x="4343011" y="3296700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9D2CC0-4B3A-2E73-BE9E-5EFACD4B1242}"/>
              </a:ext>
            </a:extLst>
          </p:cNvPr>
          <p:cNvSpPr/>
          <p:nvPr/>
        </p:nvSpPr>
        <p:spPr>
          <a:xfrm>
            <a:off x="4014261" y="3280456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20059F-7A04-3ACC-0A2C-5E9654A2A38B}"/>
              </a:ext>
            </a:extLst>
          </p:cNvPr>
          <p:cNvCxnSpPr>
            <a:cxnSpLocks/>
          </p:cNvCxnSpPr>
          <p:nvPr/>
        </p:nvCxnSpPr>
        <p:spPr>
          <a:xfrm flipV="1">
            <a:off x="6583680" y="2501528"/>
            <a:ext cx="4373880" cy="70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707F14A-32C5-F6A6-663C-57917E7DA5C1}"/>
              </a:ext>
            </a:extLst>
          </p:cNvPr>
          <p:cNvSpPr/>
          <p:nvPr/>
        </p:nvSpPr>
        <p:spPr>
          <a:xfrm>
            <a:off x="6541230" y="2536655"/>
            <a:ext cx="84900" cy="810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FC65C3A-B410-9024-53D5-192710DDCCE1}"/>
              </a:ext>
            </a:extLst>
          </p:cNvPr>
          <p:cNvSpPr/>
          <p:nvPr/>
        </p:nvSpPr>
        <p:spPr>
          <a:xfrm>
            <a:off x="8214360" y="2992120"/>
            <a:ext cx="929640" cy="1783080"/>
          </a:xfrm>
          <a:custGeom>
            <a:avLst/>
            <a:gdLst>
              <a:gd name="connsiteX0" fmla="*/ 320040 w 929640"/>
              <a:gd name="connsiteY0" fmla="*/ 0 h 1783080"/>
              <a:gd name="connsiteX1" fmla="*/ 0 w 929640"/>
              <a:gd name="connsiteY1" fmla="*/ 1656080 h 1783080"/>
              <a:gd name="connsiteX2" fmla="*/ 609600 w 929640"/>
              <a:gd name="connsiteY2" fmla="*/ 1783080 h 1783080"/>
              <a:gd name="connsiteX3" fmla="*/ 929640 w 929640"/>
              <a:gd name="connsiteY3" fmla="*/ 132080 h 1783080"/>
              <a:gd name="connsiteX4" fmla="*/ 320040 w 929640"/>
              <a:gd name="connsiteY4" fmla="*/ 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" h="1783080">
                <a:moveTo>
                  <a:pt x="320040" y="0"/>
                </a:moveTo>
                <a:lnTo>
                  <a:pt x="0" y="1656080"/>
                </a:lnTo>
                <a:lnTo>
                  <a:pt x="609600" y="1783080"/>
                </a:lnTo>
                <a:lnTo>
                  <a:pt x="929640" y="132080"/>
                </a:lnTo>
                <a:lnTo>
                  <a:pt x="3200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6C03E6-FFA8-801B-04D4-6BCA449F7512}"/>
              </a:ext>
            </a:extLst>
          </p:cNvPr>
          <p:cNvCxnSpPr>
            <a:cxnSpLocks/>
          </p:cNvCxnSpPr>
          <p:nvPr/>
        </p:nvCxnSpPr>
        <p:spPr>
          <a:xfrm>
            <a:off x="9015984" y="3785616"/>
            <a:ext cx="19415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AB37E91-0D00-C3E8-FA4A-2F6CB6E18335}"/>
              </a:ext>
            </a:extLst>
          </p:cNvPr>
          <p:cNvSpPr/>
          <p:nvPr/>
        </p:nvSpPr>
        <p:spPr>
          <a:xfrm>
            <a:off x="3846576" y="4584192"/>
            <a:ext cx="1487419" cy="5059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58126B-50F3-BD14-9593-FA6BEB1B6DA0}"/>
              </a:ext>
            </a:extLst>
          </p:cNvPr>
          <p:cNvCxnSpPr>
            <a:cxnSpLocks/>
          </p:cNvCxnSpPr>
          <p:nvPr/>
        </p:nvCxnSpPr>
        <p:spPr>
          <a:xfrm flipH="1">
            <a:off x="1405890" y="4837176"/>
            <a:ext cx="24406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04A06D-3C7F-4293-3742-F835AD745490}"/>
              </a:ext>
            </a:extLst>
          </p:cNvPr>
          <p:cNvSpPr txBox="1"/>
          <p:nvPr/>
        </p:nvSpPr>
        <p:spPr>
          <a:xfrm>
            <a:off x="-250191" y="2762000"/>
            <a:ext cx="204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Hour-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2B190E-A5F8-FE3F-E1F8-41FF87E34666}"/>
              </a:ext>
            </a:extLst>
          </p:cNvPr>
          <p:cNvSpPr txBox="1"/>
          <p:nvPr/>
        </p:nvSpPr>
        <p:spPr>
          <a:xfrm>
            <a:off x="-153039" y="2599213"/>
            <a:ext cx="204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Minute-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94EB71-DE27-50E1-B2FF-CF00F30144BA}"/>
              </a:ext>
            </a:extLst>
          </p:cNvPr>
          <p:cNvSpPr txBox="1"/>
          <p:nvPr/>
        </p:nvSpPr>
        <p:spPr>
          <a:xfrm>
            <a:off x="-250191" y="2396685"/>
            <a:ext cx="204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Reset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279A06-E1A3-AEA6-EE9A-624F90049D6B}"/>
              </a:ext>
            </a:extLst>
          </p:cNvPr>
          <p:cNvSpPr txBox="1"/>
          <p:nvPr/>
        </p:nvSpPr>
        <p:spPr>
          <a:xfrm>
            <a:off x="72551" y="4598298"/>
            <a:ext cx="145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Led 7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-SEG 2 digits (x3)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2CA03F-7CB2-74A3-ABDD-4B0A6D978CDD}"/>
              </a:ext>
            </a:extLst>
          </p:cNvPr>
          <p:cNvSpPr txBox="1"/>
          <p:nvPr/>
        </p:nvSpPr>
        <p:spPr>
          <a:xfrm>
            <a:off x="10703586" y="3631727"/>
            <a:ext cx="1451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AT89S52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1A044B-540E-7990-8952-5C1FE99E8187}"/>
              </a:ext>
            </a:extLst>
          </p:cNvPr>
          <p:cNvSpPr txBox="1"/>
          <p:nvPr/>
        </p:nvSpPr>
        <p:spPr>
          <a:xfrm>
            <a:off x="10688066" y="2339383"/>
            <a:ext cx="1451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Buzzer</a:t>
            </a:r>
            <a:endParaRPr lang="vi-VN" sz="1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672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3624" y="6337726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 dirty="0"/>
              <a:t>5. Test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grpSp>
        <p:nvGrpSpPr>
          <p:cNvPr id="2" name="Google Shape;458;p28">
            <a:extLst>
              <a:ext uri="{FF2B5EF4-FFF2-40B4-BE49-F238E27FC236}">
                <a16:creationId xmlns:a16="http://schemas.microsoft.com/office/drawing/2014/main" id="{3F4FCDA1-62E3-5922-BB62-8D4205C39993}"/>
              </a:ext>
            </a:extLst>
          </p:cNvPr>
          <p:cNvGrpSpPr/>
          <p:nvPr/>
        </p:nvGrpSpPr>
        <p:grpSpPr>
          <a:xfrm>
            <a:off x="1165274" y="1609452"/>
            <a:ext cx="10200503" cy="4731146"/>
            <a:chOff x="571450" y="1402302"/>
            <a:chExt cx="5508592" cy="4407048"/>
          </a:xfrm>
        </p:grpSpPr>
        <p:sp>
          <p:nvSpPr>
            <p:cNvPr id="7" name="Google Shape;459;p28">
              <a:extLst>
                <a:ext uri="{FF2B5EF4-FFF2-40B4-BE49-F238E27FC236}">
                  <a16:creationId xmlns:a16="http://schemas.microsoft.com/office/drawing/2014/main" id="{290AFC0D-4C92-DF08-A776-A56011D105AB}"/>
                </a:ext>
              </a:extLst>
            </p:cNvPr>
            <p:cNvSpPr/>
            <p:nvPr/>
          </p:nvSpPr>
          <p:spPr>
            <a:xfrm>
              <a:off x="571450" y="1616850"/>
              <a:ext cx="5427300" cy="419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0;p28">
              <a:extLst>
                <a:ext uri="{FF2B5EF4-FFF2-40B4-BE49-F238E27FC236}">
                  <a16:creationId xmlns:a16="http://schemas.microsoft.com/office/drawing/2014/main" id="{B86209AC-EF77-E378-BC97-A598A9E7EDE1}"/>
                </a:ext>
              </a:extLst>
            </p:cNvPr>
            <p:cNvSpPr/>
            <p:nvPr/>
          </p:nvSpPr>
          <p:spPr>
            <a:xfrm>
              <a:off x="652742" y="1402302"/>
              <a:ext cx="5427300" cy="41925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61;p28">
              <a:extLst>
                <a:ext uri="{FF2B5EF4-FFF2-40B4-BE49-F238E27FC236}">
                  <a16:creationId xmlns:a16="http://schemas.microsoft.com/office/drawing/2014/main" id="{5FCBA454-D915-0F6E-5B46-C817D90B4DF7}"/>
                </a:ext>
              </a:extLst>
            </p:cNvPr>
            <p:cNvSpPr/>
            <p:nvPr/>
          </p:nvSpPr>
          <p:spPr>
            <a:xfrm>
              <a:off x="652742" y="1402302"/>
              <a:ext cx="5427300" cy="5637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463;p28">
            <a:extLst>
              <a:ext uri="{FF2B5EF4-FFF2-40B4-BE49-F238E27FC236}">
                <a16:creationId xmlns:a16="http://schemas.microsoft.com/office/drawing/2014/main" id="{DF9FE281-9F05-5670-68A6-408E1311FDF4}"/>
              </a:ext>
            </a:extLst>
          </p:cNvPr>
          <p:cNvSpPr/>
          <p:nvPr/>
        </p:nvSpPr>
        <p:spPr>
          <a:xfrm>
            <a:off x="1472383" y="1812381"/>
            <a:ext cx="212400" cy="2124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64;p28">
            <a:extLst>
              <a:ext uri="{FF2B5EF4-FFF2-40B4-BE49-F238E27FC236}">
                <a16:creationId xmlns:a16="http://schemas.microsoft.com/office/drawing/2014/main" id="{99802FE9-F393-EB7F-CD5A-DDF63EB4CB94}"/>
              </a:ext>
            </a:extLst>
          </p:cNvPr>
          <p:cNvSpPr/>
          <p:nvPr/>
        </p:nvSpPr>
        <p:spPr>
          <a:xfrm>
            <a:off x="1777183" y="1812381"/>
            <a:ext cx="212400" cy="2124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084615FF-0A76-0773-98A7-CDCCE757B7C7}"/>
              </a:ext>
            </a:extLst>
          </p:cNvPr>
          <p:cNvSpPr/>
          <p:nvPr/>
        </p:nvSpPr>
        <p:spPr>
          <a:xfrm>
            <a:off x="2081983" y="1812381"/>
            <a:ext cx="212400" cy="21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667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8"/>
          <p:cNvGrpSpPr/>
          <p:nvPr/>
        </p:nvGrpSpPr>
        <p:grpSpPr>
          <a:xfrm rot="-3281806">
            <a:off x="11550861" y="80792"/>
            <a:ext cx="577796" cy="1025394"/>
            <a:chOff x="441575" y="368400"/>
            <a:chExt cx="577800" cy="1025400"/>
          </a:xfrm>
        </p:grpSpPr>
        <p:sp>
          <p:nvSpPr>
            <p:cNvPr id="483" name="Google Shape;483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3185812">
            <a:off x="292866" y="6042969"/>
            <a:ext cx="577835" cy="1025462"/>
            <a:chOff x="441575" y="368400"/>
            <a:chExt cx="577800" cy="1025400"/>
          </a:xfrm>
        </p:grpSpPr>
        <p:sp>
          <p:nvSpPr>
            <p:cNvPr id="475" name="Google Shape;475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 rot="-1179808">
            <a:off x="11384593" y="6187972"/>
            <a:ext cx="701411" cy="586436"/>
            <a:chOff x="10601688" y="5193301"/>
            <a:chExt cx="701400" cy="586427"/>
          </a:xfrm>
        </p:grpSpPr>
        <p:sp>
          <p:nvSpPr>
            <p:cNvPr id="478" name="Google Shape;478;p28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name="adj" fmla="val 39866"/>
              </a:avLst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name="adj" fmla="val 250065"/>
              </a:avLst>
            </a:prstGeom>
            <a:solidFill>
              <a:schemeClr val="accent2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/>
          <p:nvPr/>
        </p:nvSpPr>
        <p:spPr>
          <a:xfrm>
            <a:off x="-39950" y="20147"/>
            <a:ext cx="751200" cy="7512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3EEA2-B666-6420-F9C7-9D4F0B071EDD}"/>
              </a:ext>
            </a:extLst>
          </p:cNvPr>
          <p:cNvSpPr/>
          <p:nvPr/>
        </p:nvSpPr>
        <p:spPr>
          <a:xfrm>
            <a:off x="1911236" y="231823"/>
            <a:ext cx="8709096" cy="9218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AF994-5A08-B7F2-0BF1-5DDEFBDEE148}"/>
              </a:ext>
            </a:extLst>
          </p:cNvPr>
          <p:cNvSpPr/>
          <p:nvPr/>
        </p:nvSpPr>
        <p:spPr>
          <a:xfrm>
            <a:off x="1741452" y="75189"/>
            <a:ext cx="8709096" cy="92185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70;p21">
            <a:extLst>
              <a:ext uri="{FF2B5EF4-FFF2-40B4-BE49-F238E27FC236}">
                <a16:creationId xmlns:a16="http://schemas.microsoft.com/office/drawing/2014/main" id="{4EA37ADE-2F92-F4DE-D56C-FD937E4A5993}"/>
              </a:ext>
            </a:extLst>
          </p:cNvPr>
          <p:cNvSpPr txBox="1">
            <a:spLocks/>
          </p:cNvSpPr>
          <p:nvPr/>
        </p:nvSpPr>
        <p:spPr>
          <a:xfrm>
            <a:off x="1843994" y="270754"/>
            <a:ext cx="8852271" cy="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"/>
              <a:buNone/>
              <a:defRPr sz="4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Bitter"/>
              <a:buNone/>
              <a:defRPr sz="15000" b="0" i="0" u="none" strike="noStrike" cap="non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algn="ctr"/>
            <a:r>
              <a:rPr lang="en-US" dirty="0"/>
              <a:t>5. Test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grpSp>
        <p:nvGrpSpPr>
          <p:cNvPr id="2" name="Google Shape;458;p28">
            <a:extLst>
              <a:ext uri="{FF2B5EF4-FFF2-40B4-BE49-F238E27FC236}">
                <a16:creationId xmlns:a16="http://schemas.microsoft.com/office/drawing/2014/main" id="{3F4FCDA1-62E3-5922-BB62-8D4205C39993}"/>
              </a:ext>
            </a:extLst>
          </p:cNvPr>
          <p:cNvGrpSpPr/>
          <p:nvPr/>
        </p:nvGrpSpPr>
        <p:grpSpPr>
          <a:xfrm>
            <a:off x="1135324" y="1355914"/>
            <a:ext cx="10200503" cy="4731146"/>
            <a:chOff x="571450" y="1402302"/>
            <a:chExt cx="5508592" cy="4407048"/>
          </a:xfrm>
        </p:grpSpPr>
        <p:sp>
          <p:nvSpPr>
            <p:cNvPr id="7" name="Google Shape;459;p28">
              <a:extLst>
                <a:ext uri="{FF2B5EF4-FFF2-40B4-BE49-F238E27FC236}">
                  <a16:creationId xmlns:a16="http://schemas.microsoft.com/office/drawing/2014/main" id="{290AFC0D-4C92-DF08-A776-A56011D105AB}"/>
                </a:ext>
              </a:extLst>
            </p:cNvPr>
            <p:cNvSpPr/>
            <p:nvPr/>
          </p:nvSpPr>
          <p:spPr>
            <a:xfrm>
              <a:off x="571450" y="1616850"/>
              <a:ext cx="5427300" cy="419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0;p28">
              <a:extLst>
                <a:ext uri="{FF2B5EF4-FFF2-40B4-BE49-F238E27FC236}">
                  <a16:creationId xmlns:a16="http://schemas.microsoft.com/office/drawing/2014/main" id="{B86209AC-EF77-E378-BC97-A598A9E7EDE1}"/>
                </a:ext>
              </a:extLst>
            </p:cNvPr>
            <p:cNvSpPr/>
            <p:nvPr/>
          </p:nvSpPr>
          <p:spPr>
            <a:xfrm>
              <a:off x="652742" y="1402302"/>
              <a:ext cx="5427300" cy="41925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61;p28">
              <a:extLst>
                <a:ext uri="{FF2B5EF4-FFF2-40B4-BE49-F238E27FC236}">
                  <a16:creationId xmlns:a16="http://schemas.microsoft.com/office/drawing/2014/main" id="{5FCBA454-D915-0F6E-5B46-C817D90B4DF7}"/>
                </a:ext>
              </a:extLst>
            </p:cNvPr>
            <p:cNvSpPr/>
            <p:nvPr/>
          </p:nvSpPr>
          <p:spPr>
            <a:xfrm>
              <a:off x="652742" y="1402302"/>
              <a:ext cx="5427300" cy="5637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463;p28">
            <a:extLst>
              <a:ext uri="{FF2B5EF4-FFF2-40B4-BE49-F238E27FC236}">
                <a16:creationId xmlns:a16="http://schemas.microsoft.com/office/drawing/2014/main" id="{DF9FE281-9F05-5670-68A6-408E1311FDF4}"/>
              </a:ext>
            </a:extLst>
          </p:cNvPr>
          <p:cNvSpPr/>
          <p:nvPr/>
        </p:nvSpPr>
        <p:spPr>
          <a:xfrm>
            <a:off x="1397118" y="1566275"/>
            <a:ext cx="212400" cy="2124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64;p28">
            <a:extLst>
              <a:ext uri="{FF2B5EF4-FFF2-40B4-BE49-F238E27FC236}">
                <a16:creationId xmlns:a16="http://schemas.microsoft.com/office/drawing/2014/main" id="{99802FE9-F393-EB7F-CD5A-DDF63EB4CB94}"/>
              </a:ext>
            </a:extLst>
          </p:cNvPr>
          <p:cNvSpPr/>
          <p:nvPr/>
        </p:nvSpPr>
        <p:spPr>
          <a:xfrm>
            <a:off x="1701918" y="1566275"/>
            <a:ext cx="212400" cy="2124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084615FF-0A76-0773-98A7-CDCCE757B7C7}"/>
              </a:ext>
            </a:extLst>
          </p:cNvPr>
          <p:cNvSpPr/>
          <p:nvPr/>
        </p:nvSpPr>
        <p:spPr>
          <a:xfrm>
            <a:off x="2006718" y="1566275"/>
            <a:ext cx="212400" cy="21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10E06AD3-7056-62C5-3C58-54210588C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54455"/>
              </p:ext>
            </p:extLst>
          </p:nvPr>
        </p:nvGraphicFramePr>
        <p:xfrm>
          <a:off x="1424689" y="2097489"/>
          <a:ext cx="9715291" cy="34949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75578">
                  <a:extLst>
                    <a:ext uri="{9D8B030D-6E8A-4147-A177-3AD203B41FA5}">
                      <a16:colId xmlns:a16="http://schemas.microsoft.com/office/drawing/2014/main" val="205636239"/>
                    </a:ext>
                  </a:extLst>
                </a:gridCol>
                <a:gridCol w="960458">
                  <a:extLst>
                    <a:ext uri="{9D8B030D-6E8A-4147-A177-3AD203B41FA5}">
                      <a16:colId xmlns:a16="http://schemas.microsoft.com/office/drawing/2014/main" val="1764258416"/>
                    </a:ext>
                  </a:extLst>
                </a:gridCol>
                <a:gridCol w="1013910">
                  <a:extLst>
                    <a:ext uri="{9D8B030D-6E8A-4147-A177-3AD203B41FA5}">
                      <a16:colId xmlns:a16="http://schemas.microsoft.com/office/drawing/2014/main" val="3332373758"/>
                    </a:ext>
                  </a:extLst>
                </a:gridCol>
                <a:gridCol w="4665345">
                  <a:extLst>
                    <a:ext uri="{9D8B030D-6E8A-4147-A177-3AD203B41FA5}">
                      <a16:colId xmlns:a16="http://schemas.microsoft.com/office/drawing/2014/main" val="2275336069"/>
                    </a:ext>
                  </a:extLst>
                </a:gridCol>
              </a:tblGrid>
              <a:tr h="73008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Tiêu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chí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kiểm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tra</a:t>
                      </a:r>
                      <a:endParaRPr lang="en-US" dirty="0">
                        <a:solidFill>
                          <a:schemeClr val="accent6"/>
                        </a:solidFill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Mức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độ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hoàn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thiện</a:t>
                      </a:r>
                      <a:endParaRPr lang="en-US" dirty="0">
                        <a:solidFill>
                          <a:schemeClr val="accent6"/>
                        </a:solidFill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Có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hoạt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động</a:t>
                      </a:r>
                      <a:endParaRPr lang="en-US" dirty="0">
                        <a:solidFill>
                          <a:schemeClr val="accent6"/>
                        </a:solidFill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Ghi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chú</a:t>
                      </a:r>
                      <a:endParaRPr lang="en-US" dirty="0">
                        <a:solidFill>
                          <a:schemeClr val="accent6"/>
                        </a:solidFill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42552"/>
                  </a:ext>
                </a:extLst>
              </a:tr>
              <a:tr h="3701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Nút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bấm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Có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ổn</a:t>
                      </a:r>
                      <a:br>
                        <a:rPr lang="en-US" dirty="0"/>
                      </a:br>
                      <a:r>
                        <a:rPr lang="en-US" dirty="0"/>
                        <a:t>Do </a:t>
                      </a:r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delay </a:t>
                      </a:r>
                      <a:r>
                        <a:rPr lang="en-US" dirty="0" err="1"/>
                        <a:t>khá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nhỏ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hiệu</a:t>
                      </a:r>
                      <a:br>
                        <a:rPr lang="en-US" dirty="0"/>
                      </a:br>
                      <a:r>
                        <a:rPr lang="en-US" dirty="0" err="1"/>
                        <a:t>nên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nút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77647"/>
                  </a:ext>
                </a:extLst>
              </a:tr>
              <a:tr h="409587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Chuông</a:t>
                      </a:r>
                      <a:r>
                        <a:rPr lang="en-US" dirty="0"/>
                        <a:t> buzzer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Montserrat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Có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đầu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âm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lớn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811328"/>
                  </a:ext>
                </a:extLst>
              </a:tr>
              <a:tr h="3701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Led 7-Seg 2 digits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Montserrat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Có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tốt</a:t>
                      </a:r>
                      <a:endParaRPr lang="en-US" dirty="0"/>
                    </a:p>
                    <a:p>
                      <a:pPr algn="l"/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rõ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ràng</a:t>
                      </a:r>
                      <a:endParaRPr lang="en-US" dirty="0"/>
                    </a:p>
                    <a:p>
                      <a:pPr algn="l"/>
                      <a:r>
                        <a:rPr lang="en-US" dirty="0" err="1"/>
                        <a:t>Đôi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lúc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nhòe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hoặc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tự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264799"/>
                  </a:ext>
                </a:extLst>
              </a:tr>
              <a:tr h="511381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Thẩm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mỹ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Montserrat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Montserrat" pitchFamily="2" charset="0"/>
                        </a:rPr>
                        <a:t>Hơi</a:t>
                      </a:r>
                      <a:r>
                        <a:rPr lang="en-US" dirty="0">
                          <a:latin typeface="Montserrat" pitchFamily="2" charset="0"/>
                        </a:rPr>
                        <a:t> </a:t>
                      </a:r>
                      <a:r>
                        <a:rPr lang="en-US" dirty="0" err="1">
                          <a:latin typeface="Montserrat" pitchFamily="2" charset="0"/>
                        </a:rPr>
                        <a:t>lớn</a:t>
                      </a:r>
                      <a:r>
                        <a:rPr lang="en-US" dirty="0">
                          <a:latin typeface="Montserrat" pitchFamily="2" charset="0"/>
                        </a:rPr>
                        <a:t>, </a:t>
                      </a:r>
                      <a:r>
                        <a:rPr lang="en-US" dirty="0" err="1">
                          <a:latin typeface="Montserrat" pitchFamily="2" charset="0"/>
                        </a:rPr>
                        <a:t>khá</a:t>
                      </a:r>
                      <a:r>
                        <a:rPr lang="en-US" dirty="0">
                          <a:latin typeface="Montserrat" pitchFamily="2" charset="0"/>
                        </a:rPr>
                        <a:t> </a:t>
                      </a:r>
                      <a:r>
                        <a:rPr lang="en-US" dirty="0" err="1">
                          <a:latin typeface="Montserrat" pitchFamily="2" charset="0"/>
                        </a:rPr>
                        <a:t>cồng</a:t>
                      </a:r>
                      <a:r>
                        <a:rPr lang="en-US" dirty="0">
                          <a:latin typeface="Montserrat" pitchFamily="2" charset="0"/>
                        </a:rPr>
                        <a:t> </a:t>
                      </a:r>
                      <a:r>
                        <a:rPr lang="en-US" dirty="0" err="1">
                          <a:latin typeface="Montserrat" pitchFamily="2" charset="0"/>
                        </a:rPr>
                        <a:t>kềnh</a:t>
                      </a:r>
                      <a:endParaRPr lang="en-US" dirty="0">
                        <a:latin typeface="Montserrat" pitchFamily="2" charset="0"/>
                      </a:endParaRPr>
                    </a:p>
                    <a:p>
                      <a:pPr algn="l"/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735585"/>
                  </a:ext>
                </a:extLst>
              </a:tr>
              <a:tr h="37262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chắn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Một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chắn</a:t>
                      </a:r>
                      <a:endParaRPr lang="en-US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436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5A6323-FA1D-0E48-87E8-5BBC6E7C06D5}"/>
              </a:ext>
            </a:extLst>
          </p:cNvPr>
          <p:cNvSpPr txBox="1"/>
          <p:nvPr/>
        </p:nvSpPr>
        <p:spPr>
          <a:xfrm>
            <a:off x="1818123" y="6154019"/>
            <a:ext cx="901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Chấm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điểm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dựa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trên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trung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bình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nhiều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lần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test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sản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phẩm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của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nhóm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với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mỗi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tiêu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chí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khác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nhau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mang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tính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chất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tham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khảo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)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49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"/>
          <p:cNvSpPr txBox="1">
            <a:spLocks noGrp="1"/>
          </p:cNvSpPr>
          <p:nvPr>
            <p:ph type="title"/>
          </p:nvPr>
        </p:nvSpPr>
        <p:spPr>
          <a:xfrm>
            <a:off x="985675" y="654800"/>
            <a:ext cx="10031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6.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452" name="Google Shape;452;p27"/>
          <p:cNvSpPr txBox="1">
            <a:spLocks noGrp="1"/>
          </p:cNvSpPr>
          <p:nvPr>
            <p:ph type="body" idx="2"/>
          </p:nvPr>
        </p:nvSpPr>
        <p:spPr>
          <a:xfrm>
            <a:off x="6727515" y="2830800"/>
            <a:ext cx="4023300" cy="329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Cồng</a:t>
            </a:r>
            <a:r>
              <a:rPr lang="en-US" dirty="0"/>
              <a:t> </a:t>
            </a:r>
            <a:r>
              <a:rPr lang="en-US" dirty="0" err="1"/>
              <a:t>kềnh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dirty="0"/>
          </a:p>
        </p:txBody>
      </p:sp>
      <p:sp>
        <p:nvSpPr>
          <p:cNvPr id="453" name="Google Shape;453;p27"/>
          <p:cNvSpPr txBox="1">
            <a:spLocks noGrp="1"/>
          </p:cNvSpPr>
          <p:nvPr>
            <p:ph type="body" idx="1"/>
          </p:nvPr>
        </p:nvSpPr>
        <p:spPr>
          <a:xfrm>
            <a:off x="1268400" y="2830800"/>
            <a:ext cx="4022100" cy="329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hẹn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1A20D-0389-40FA-6A15-E371A471A8C3}"/>
              </a:ext>
            </a:extLst>
          </p:cNvPr>
          <p:cNvSpPr txBox="1"/>
          <p:nvPr/>
        </p:nvSpPr>
        <p:spPr>
          <a:xfrm>
            <a:off x="1957096" y="2086432"/>
            <a:ext cx="3230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Đánh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giá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tổng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quan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D7286-6FB1-BD25-62E5-EBD69587BE6C}"/>
              </a:ext>
            </a:extLst>
          </p:cNvPr>
          <p:cNvSpPr txBox="1"/>
          <p:nvPr/>
        </p:nvSpPr>
        <p:spPr>
          <a:xfrm>
            <a:off x="7537542" y="2024877"/>
            <a:ext cx="34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Hạn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chế</a:t>
            </a:r>
            <a:endParaRPr lang="vi-VN" sz="24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1;p27">
            <a:extLst>
              <a:ext uri="{FF2B5EF4-FFF2-40B4-BE49-F238E27FC236}">
                <a16:creationId xmlns:a16="http://schemas.microsoft.com/office/drawing/2014/main" id="{8E85BB1F-7E0C-21BD-E346-CD44AB8F8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2964" y="449526"/>
            <a:ext cx="9026072" cy="62349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6.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7D7E-5A0D-3825-23A6-914F65572D37}"/>
              </a:ext>
            </a:extLst>
          </p:cNvPr>
          <p:cNvSpPr txBox="1"/>
          <p:nvPr/>
        </p:nvSpPr>
        <p:spPr>
          <a:xfrm>
            <a:off x="762778" y="1218685"/>
            <a:ext cx="3230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Hướng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phát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triển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21690-FDB2-AD92-553E-707AA67DEEB3}"/>
              </a:ext>
            </a:extLst>
          </p:cNvPr>
          <p:cNvSpPr txBox="1"/>
          <p:nvPr/>
        </p:nvSpPr>
        <p:spPr>
          <a:xfrm>
            <a:off x="762777" y="1683906"/>
            <a:ext cx="9115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cỡ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endParaRPr lang="en-US" sz="20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hẹn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solidFill>
                <a:schemeClr val="tx1"/>
              </a:solidFill>
              <a:latin typeface="Montserrat ExtraBold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(ex. Hour(red);Min(green) )</a:t>
            </a:r>
          </a:p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endParaRPr lang="en-US" sz="20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endParaRPr lang="en-US" sz="20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endParaRPr lang="en-US" sz="20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1;p27">
            <a:extLst>
              <a:ext uri="{FF2B5EF4-FFF2-40B4-BE49-F238E27FC236}">
                <a16:creationId xmlns:a16="http://schemas.microsoft.com/office/drawing/2014/main" id="{8E85BB1F-7E0C-21BD-E346-CD44AB8F82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2964" y="449526"/>
            <a:ext cx="9026072" cy="62349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6.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7D7E-5A0D-3825-23A6-914F65572D37}"/>
              </a:ext>
            </a:extLst>
          </p:cNvPr>
          <p:cNvSpPr txBox="1"/>
          <p:nvPr/>
        </p:nvSpPr>
        <p:spPr>
          <a:xfrm>
            <a:off x="762778" y="1218685"/>
            <a:ext cx="3230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Tài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liệu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tham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khảo</a:t>
            </a:r>
            <a:endParaRPr lang="vi-VN" sz="20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D1F67-8A1C-C704-E57D-FE1714C4C19C}"/>
              </a:ext>
            </a:extLst>
          </p:cNvPr>
          <p:cNvSpPr txBox="1"/>
          <p:nvPr/>
        </p:nvSpPr>
        <p:spPr>
          <a:xfrm>
            <a:off x="762778" y="1618794"/>
            <a:ext cx="10666444" cy="2744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https://hacoled.com/led-7-doan-la-gi/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What is 7 segment LED? Working principle of 7-segment LED, Control methods 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https://rmkcet.ac.in/</a:t>
            </a:r>
            <a:r>
              <a:rPr lang="en-US" sz="18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eee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/Notes/Micro_Processor_Based_System_Design_EE6502/UNIT%20III%20Introduction%20to%20Microcontroller.pdf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Pin Description of the 8051 )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https://www.youtube.com/watch?v=UFQ0R97q_Jc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Clock simulation 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https://drive.google.com/file/d/1570YwGT7Rt7xnVgs6V6nglDo2fNDHdOm/view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I/O Port Programming 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https://www.youtube.com/watch?v=A4X_puCst4k&amp;t=827s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Minimum configuration of 8051)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[6]: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https://www.youtube.com/watch?v=L6gwURPOxGY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 Minimum circuit diagram of 8051 )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9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0E791F-EF79-1784-859E-8E51CB94EFE0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1E5DC-F0AE-C2F6-F10E-2B0DDDB9B4AC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B66AF-1665-AD23-9839-C2B6F6D8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5406" y="2034419"/>
            <a:ext cx="2461473" cy="2789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DB8FA-E8E4-1D10-BD0D-125D8B4E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60" y="2034419"/>
            <a:ext cx="2461473" cy="2789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4FD51-A21C-E33A-6221-6FAA0FEC4766}"/>
              </a:ext>
            </a:extLst>
          </p:cNvPr>
          <p:cNvSpPr txBox="1"/>
          <p:nvPr/>
        </p:nvSpPr>
        <p:spPr>
          <a:xfrm>
            <a:off x="12192000" y="4975264"/>
            <a:ext cx="3131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Đỗ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Thanh Sơn</a:t>
            </a:r>
          </a:p>
          <a:p>
            <a:pPr algn="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- 21522551 -</a:t>
            </a:r>
            <a:endParaRPr lang="vi-VN" sz="28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F196C-D2EE-630D-28F0-AD54754B5326}"/>
              </a:ext>
            </a:extLst>
          </p:cNvPr>
          <p:cNvSpPr txBox="1"/>
          <p:nvPr/>
        </p:nvSpPr>
        <p:spPr>
          <a:xfrm>
            <a:off x="-4734045" y="4975264"/>
            <a:ext cx="473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Trương Hữu Trường Sơn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- 21522559 -</a:t>
            </a:r>
            <a:endParaRPr lang="vi-VN" sz="28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1" name="Google Shape;393;p22">
            <a:extLst>
              <a:ext uri="{FF2B5EF4-FFF2-40B4-BE49-F238E27FC236}">
                <a16:creationId xmlns:a16="http://schemas.microsoft.com/office/drawing/2014/main" id="{A9EDCDED-BDF0-1A9C-D4FE-0A3EA16D6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738" y="423118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Giới thiệu thành viên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15D6A-5538-7CDD-9145-9068E1DD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608" y="2573512"/>
            <a:ext cx="2112176" cy="2085515"/>
          </a:xfrm>
          <a:prstGeom prst="rect">
            <a:avLst/>
          </a:prstGeom>
        </p:spPr>
      </p:pic>
      <p:pic>
        <p:nvPicPr>
          <p:cNvPr id="4" name="Picture 3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16F5EA29-DF66-A87C-AC2F-F568C032C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87"/>
          <a:stretch/>
        </p:blipFill>
        <p:spPr>
          <a:xfrm>
            <a:off x="-4470210" y="2573513"/>
            <a:ext cx="2092770" cy="20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4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4"/>
          <p:cNvSpPr txBox="1">
            <a:spLocks noGrp="1"/>
          </p:cNvSpPr>
          <p:nvPr>
            <p:ph type="title"/>
          </p:nvPr>
        </p:nvSpPr>
        <p:spPr>
          <a:xfrm>
            <a:off x="3305200" y="1884513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636" name="Google Shape;636;p34"/>
          <p:cNvSpPr txBox="1">
            <a:spLocks noGrp="1"/>
          </p:cNvSpPr>
          <p:nvPr>
            <p:ph type="body" idx="1"/>
          </p:nvPr>
        </p:nvSpPr>
        <p:spPr>
          <a:xfrm>
            <a:off x="3305300" y="2790138"/>
            <a:ext cx="5581500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21522559@</a:t>
            </a:r>
            <a:r>
              <a:rPr lang="en" dirty="0">
                <a:solidFill>
                  <a:schemeClr val="tx1"/>
                </a:solidFill>
              </a:rPr>
              <a:t>gm.uit.edu.vn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21522551</a:t>
            </a:r>
            <a:r>
              <a:rPr lang="e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" dirty="0">
                <a:solidFill>
                  <a:schemeClr val="tx1"/>
                </a:solidFill>
              </a:rPr>
              <a:t>gm.uit.edu.vn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A4B5875-5E93-0579-A929-E0F45466D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3"/>
          <a:stretch/>
        </p:blipFill>
        <p:spPr>
          <a:xfrm>
            <a:off x="5687993" y="4700294"/>
            <a:ext cx="816013" cy="68347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0E791F-EF79-1784-859E-8E51CB94EFE0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1E5DC-F0AE-C2F6-F10E-2B0DDDB9B4AC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B66AF-1665-AD23-9839-C2B6F6D8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94" y="2034419"/>
            <a:ext cx="2461473" cy="2789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DB8FA-E8E4-1D10-BD0D-125D8B4E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240" y="2034419"/>
            <a:ext cx="2520827" cy="2856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4FD51-A21C-E33A-6221-6FAA0FEC4766}"/>
              </a:ext>
            </a:extLst>
          </p:cNvPr>
          <p:cNvSpPr txBox="1"/>
          <p:nvPr/>
        </p:nvSpPr>
        <p:spPr>
          <a:xfrm>
            <a:off x="7698612" y="5042520"/>
            <a:ext cx="3131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Đỗ Thanh Sơn</a:t>
            </a:r>
          </a:p>
          <a:p>
            <a:pPr algn="r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- 21522551 -</a:t>
            </a:r>
            <a:endParaRPr lang="vi-VN" sz="28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F196C-D2EE-630D-28F0-AD54754B5326}"/>
              </a:ext>
            </a:extLst>
          </p:cNvPr>
          <p:cNvSpPr txBox="1"/>
          <p:nvPr/>
        </p:nvSpPr>
        <p:spPr>
          <a:xfrm>
            <a:off x="1361955" y="4975264"/>
            <a:ext cx="473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Trương Hữu Trường Sơn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- 21522559 -</a:t>
            </a:r>
            <a:endParaRPr lang="vi-VN" sz="2800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1" name="Google Shape;393;p22">
            <a:extLst>
              <a:ext uri="{FF2B5EF4-FFF2-40B4-BE49-F238E27FC236}">
                <a16:creationId xmlns:a16="http://schemas.microsoft.com/office/drawing/2014/main" id="{A9EDCDED-BDF0-1A9C-D4FE-0A3EA16D6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738" y="423118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Giới thiệu thành viên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4311CA-1298-CF1E-4D74-A479E6D2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05" y="2588752"/>
            <a:ext cx="2112176" cy="2085515"/>
          </a:xfrm>
          <a:prstGeom prst="rect">
            <a:avLst/>
          </a:prstGeom>
        </p:spPr>
      </p:pic>
      <p:pic>
        <p:nvPicPr>
          <p:cNvPr id="2" name="Picture 1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5FC212E9-B211-18B0-0147-2D3120383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87"/>
          <a:stretch/>
        </p:blipFill>
        <p:spPr>
          <a:xfrm>
            <a:off x="1624945" y="2593506"/>
            <a:ext cx="2092770" cy="20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C0696-7457-7560-1A0C-598DC424CEEF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7AB014-0706-7814-CB0D-E3089833DBC4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0F2B7D83-7CB0-CF78-6B10-DF911C2A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738" y="423118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Giới thiệu đồ án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DBEEC-1D02-9836-63EE-941D02A69A4D}"/>
              </a:ext>
            </a:extLst>
          </p:cNvPr>
          <p:cNvSpPr txBox="1"/>
          <p:nvPr/>
        </p:nvSpPr>
        <p:spPr>
          <a:xfrm>
            <a:off x="6714519" y="1926710"/>
            <a:ext cx="48678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i="1" u="sng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Lý do chọn đề tài:</a:t>
            </a:r>
          </a:p>
          <a:p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542F-1DCD-089D-623B-E8E0DEF701B2}"/>
              </a:ext>
            </a:extLst>
          </p:cNvPr>
          <p:cNvSpPr txBox="1"/>
          <p:nvPr/>
        </p:nvSpPr>
        <p:spPr>
          <a:xfrm>
            <a:off x="7371080" y="2878625"/>
            <a:ext cx="470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Dễ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quan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sát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thời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gian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339EC-CB9F-BE59-3448-16E311B30F9B}"/>
              </a:ext>
            </a:extLst>
          </p:cNvPr>
          <p:cNvSpPr txBox="1"/>
          <p:nvPr/>
        </p:nvSpPr>
        <p:spPr>
          <a:xfrm>
            <a:off x="7371080" y="3606135"/>
            <a:ext cx="493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Chi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phí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vừa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phải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125A8-6FB1-7837-4217-96915BC54D7A}"/>
              </a:ext>
            </a:extLst>
          </p:cNvPr>
          <p:cNvSpPr txBox="1"/>
          <p:nvPr/>
        </p:nvSpPr>
        <p:spPr>
          <a:xfrm>
            <a:off x="7371080" y="4382045"/>
            <a:ext cx="443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Các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thiết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bị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cần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để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thực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hiện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hầu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như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có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sẵn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trên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thị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trường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điện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tử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6F9B6-3FCE-6D32-5B0E-B8ECD15E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38" y="2510855"/>
            <a:ext cx="5447481" cy="2577787"/>
          </a:xfrm>
          <a:prstGeom prst="round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20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C0696-7457-7560-1A0C-598DC424CEEF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7AB014-0706-7814-CB0D-E3089833DBC4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0F2B7D83-7CB0-CF78-6B10-DF911C2A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738" y="423118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Giới thiệu đồ án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DBEEC-1D02-9836-63EE-941D02A69A4D}"/>
              </a:ext>
            </a:extLst>
          </p:cNvPr>
          <p:cNvSpPr txBox="1"/>
          <p:nvPr/>
        </p:nvSpPr>
        <p:spPr>
          <a:xfrm>
            <a:off x="6714519" y="1926710"/>
            <a:ext cx="4867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Chức</a:t>
            </a:r>
            <a:r>
              <a:rPr lang="en-US" sz="2800" b="1" i="1" u="sng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800" b="1" i="1" u="sng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năng</a:t>
            </a:r>
            <a:r>
              <a:rPr lang="vi-VN" sz="2800" b="1" i="1" u="sng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:</a:t>
            </a:r>
          </a:p>
          <a:p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542F-1DCD-089D-623B-E8E0DEF701B2}"/>
              </a:ext>
            </a:extLst>
          </p:cNvPr>
          <p:cNvSpPr txBox="1"/>
          <p:nvPr/>
        </p:nvSpPr>
        <p:spPr>
          <a:xfrm>
            <a:off x="7371080" y="2878625"/>
            <a:ext cx="470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Xem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giờ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339EC-CB9F-BE59-3448-16E311B30F9B}"/>
              </a:ext>
            </a:extLst>
          </p:cNvPr>
          <p:cNvSpPr txBox="1"/>
          <p:nvPr/>
        </p:nvSpPr>
        <p:spPr>
          <a:xfrm>
            <a:off x="7371080" y="3606135"/>
            <a:ext cx="493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Tăng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hoặc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giảm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thời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gian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4CF64-2E2C-ED38-F681-3EC74412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3203" y="925528"/>
            <a:ext cx="2679484" cy="566899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07C31E-3885-13BC-DD03-1C5C6B883BA1}"/>
              </a:ext>
            </a:extLst>
          </p:cNvPr>
          <p:cNvSpPr txBox="1"/>
          <p:nvPr/>
        </p:nvSpPr>
        <p:spPr>
          <a:xfrm>
            <a:off x="7371080" y="4458331"/>
            <a:ext cx="493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Báo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thức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khi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đồng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hồ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điểm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59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phút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50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giây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1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C0696-7457-7560-1A0C-598DC424CEEF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7AB014-0706-7814-CB0D-E3089833DBC4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0F2B7D83-7CB0-CF78-6B10-DF911C2A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738" y="423118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Giới thiệu đồ án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DBEEC-1D02-9836-63EE-941D02A69A4D}"/>
              </a:ext>
            </a:extLst>
          </p:cNvPr>
          <p:cNvSpPr txBox="1"/>
          <p:nvPr/>
        </p:nvSpPr>
        <p:spPr>
          <a:xfrm>
            <a:off x="6714519" y="1926710"/>
            <a:ext cx="4867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Ứng</a:t>
            </a:r>
            <a:r>
              <a:rPr lang="en-US" sz="2800" b="1" i="1" u="sng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sz="2800" b="1" i="1" u="sng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dụng</a:t>
            </a:r>
            <a:r>
              <a:rPr lang="vi-VN" sz="2800" b="1" i="1" u="sng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:</a:t>
            </a:r>
          </a:p>
          <a:p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542F-1DCD-089D-623B-E8E0DEF701B2}"/>
              </a:ext>
            </a:extLst>
          </p:cNvPr>
          <p:cNvSpPr txBox="1"/>
          <p:nvPr/>
        </p:nvSpPr>
        <p:spPr>
          <a:xfrm>
            <a:off x="7371080" y="2878625"/>
            <a:ext cx="470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Đếm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thời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để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hoàn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thành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công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việc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339EC-CB9F-BE59-3448-16E311B30F9B}"/>
              </a:ext>
            </a:extLst>
          </p:cNvPr>
          <p:cNvSpPr txBox="1"/>
          <p:nvPr/>
        </p:nvSpPr>
        <p:spPr>
          <a:xfrm>
            <a:off x="7371080" y="3606135"/>
            <a:ext cx="493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-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Xem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giờ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phút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giây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trong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 1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Montserrat ExtraBold" pitchFamily="2" charset="0"/>
              </a:rPr>
              <a:t>ngày</a:t>
            </a:r>
            <a:endParaRPr lang="vi-VN" dirty="0">
              <a:solidFill>
                <a:schemeClr val="accent5">
                  <a:lumMod val="5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E502F-E4F4-F6C4-30B0-B88033A9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3203" y="925528"/>
            <a:ext cx="2679484" cy="566899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68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A30565-1988-E366-45CD-699898B087DE}"/>
              </a:ext>
            </a:extLst>
          </p:cNvPr>
          <p:cNvSpPr/>
          <p:nvPr/>
        </p:nvSpPr>
        <p:spPr>
          <a:xfrm>
            <a:off x="1572738" y="329237"/>
            <a:ext cx="9575100" cy="1076445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1892-8206-D544-2E8B-009C1A366590}"/>
              </a:ext>
            </a:extLst>
          </p:cNvPr>
          <p:cNvSpPr/>
          <p:nvPr/>
        </p:nvSpPr>
        <p:spPr>
          <a:xfrm>
            <a:off x="1308450" y="177554"/>
            <a:ext cx="9575100" cy="1076445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93;p22">
            <a:extLst>
              <a:ext uri="{FF2B5EF4-FFF2-40B4-BE49-F238E27FC236}">
                <a16:creationId xmlns:a16="http://schemas.microsoft.com/office/drawing/2014/main" id="{1C73C803-83A3-608F-F22B-AE4CD0909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498" y="410601"/>
            <a:ext cx="9575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Linh kiện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FF4CFF-BD70-DCD4-D6F2-ED51ED08892D}"/>
              </a:ext>
            </a:extLst>
          </p:cNvPr>
          <p:cNvCxnSpPr>
            <a:cxnSpLocks/>
          </p:cNvCxnSpPr>
          <p:nvPr/>
        </p:nvCxnSpPr>
        <p:spPr>
          <a:xfrm>
            <a:off x="-14965680" y="3981691"/>
            <a:ext cx="27157680" cy="0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1A989E-4459-7766-579D-1F9EA05C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5316" y="2926080"/>
            <a:ext cx="2326337" cy="23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05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DF7E7"/>
      </a:lt1>
      <a:dk2>
        <a:srgbClr val="000000"/>
      </a:dk2>
      <a:lt2>
        <a:srgbClr val="EEEEEE"/>
      </a:lt2>
      <a:accent1>
        <a:srgbClr val="89B6DD"/>
      </a:accent1>
      <a:accent2>
        <a:srgbClr val="FDD2CB"/>
      </a:accent2>
      <a:accent3>
        <a:srgbClr val="FCC218"/>
      </a:accent3>
      <a:accent4>
        <a:srgbClr val="C4D2D7"/>
      </a:accent4>
      <a:accent5>
        <a:srgbClr val="000000"/>
      </a:accent5>
      <a:accent6>
        <a:srgbClr val="FFFFFF"/>
      </a:accent6>
      <a:hlink>
        <a:srgbClr val="6685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831</Words>
  <Application>Microsoft Office PowerPoint</Application>
  <PresentationFormat>Widescreen</PresentationFormat>
  <Paragraphs>135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Times New Roman</vt:lpstr>
      <vt:lpstr>Arial</vt:lpstr>
      <vt:lpstr>Calibri</vt:lpstr>
      <vt:lpstr>Abril Fatface</vt:lpstr>
      <vt:lpstr>Ubuntu</vt:lpstr>
      <vt:lpstr>Bitter SemiBold</vt:lpstr>
      <vt:lpstr>Montserrat ExtraBold</vt:lpstr>
      <vt:lpstr>Bitter</vt:lpstr>
      <vt:lpstr>Montserrat</vt:lpstr>
      <vt:lpstr>Aldrich</vt:lpstr>
      <vt:lpstr>SlidesMania</vt:lpstr>
      <vt:lpstr>BÁO CÁO ĐỒ ÁN</vt:lpstr>
      <vt:lpstr>BÁO CÁO ĐỒ ÁN</vt:lpstr>
      <vt:lpstr>MỤC LỤC</vt:lpstr>
      <vt:lpstr>1. Giới thiệu thành viên</vt:lpstr>
      <vt:lpstr>1. Giới thiệu thành viên</vt:lpstr>
      <vt:lpstr>2. Giới thiệu đồ án</vt:lpstr>
      <vt:lpstr>2. Giới thiệu đồ án</vt:lpstr>
      <vt:lpstr>2. Giới thiệu đồ án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3. Linh kiện</vt:lpstr>
      <vt:lpstr>4. Quá trình thực hiện</vt:lpstr>
      <vt:lpstr>4. Quá trình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Tổng kết</vt:lpstr>
      <vt:lpstr>6. Tổng kết</vt:lpstr>
      <vt:lpstr>6. Tổng kết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</dc:title>
  <dc:creator>Truong Son</dc:creator>
  <cp:lastModifiedBy>SONK16</cp:lastModifiedBy>
  <cp:revision>13</cp:revision>
  <dcterms:modified xsi:type="dcterms:W3CDTF">2024-10-04T10:06:45Z</dcterms:modified>
</cp:coreProperties>
</file>